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1"/>
  </p:notesMasterIdLst>
  <p:sldIdLst>
    <p:sldId id="267" r:id="rId5"/>
    <p:sldId id="270" r:id="rId6"/>
    <p:sldId id="271" r:id="rId7"/>
    <p:sldId id="268" r:id="rId8"/>
    <p:sldId id="272" r:id="rId9"/>
    <p:sldId id="269" r:id="rId10"/>
    <p:sldId id="275" r:id="rId11"/>
    <p:sldId id="274" r:id="rId12"/>
    <p:sldId id="278" r:id="rId13"/>
    <p:sldId id="277" r:id="rId14"/>
    <p:sldId id="273" r:id="rId15"/>
    <p:sldId id="279" r:id="rId16"/>
    <p:sldId id="280" r:id="rId17"/>
    <p:sldId id="281" r:id="rId18"/>
    <p:sldId id="283" r:id="rId19"/>
    <p:sldId id="28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viana V. Roseth" initials="VVR" lastIdx="1" clrIdx="0">
    <p:extLst>
      <p:ext uri="{19B8F6BF-5375-455C-9EA6-DF929625EA0E}">
        <p15:presenceInfo xmlns:p15="http://schemas.microsoft.com/office/powerpoint/2012/main" userId="62a3058ecbf6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4" autoAdjust="0"/>
    <p:restoredTop sz="94660"/>
  </p:normalViewPr>
  <p:slideViewPr>
    <p:cSldViewPr snapToGrid="0">
      <p:cViewPr varScale="1">
        <p:scale>
          <a:sx n="125" d="100"/>
          <a:sy n="125" d="100"/>
        </p:scale>
        <p:origin x="160" y="21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A0533-A760-432F-87BD-515264C2976F}" type="datetimeFigureOut">
              <a:rPr lang="en-US" smtClean="0"/>
              <a:t>2/21/20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46F2B-1084-40BA-9F0A-B1F6847335C5}" type="slidenum">
              <a:rPr lang="en-US" smtClean="0"/>
              <a:t>‹#›</a:t>
            </a:fld>
            <a:endParaRPr lang="en-US" dirty="0"/>
          </a:p>
        </p:txBody>
      </p:sp>
    </p:spTree>
    <p:extLst>
      <p:ext uri="{BB962C8B-B14F-4D97-AF65-F5344CB8AC3E}">
        <p14:creationId xmlns:p14="http://schemas.microsoft.com/office/powerpoint/2010/main" val="381207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5F0045C-9C5D-4237-8D86-673F5CDEB9EE}" type="datetime1">
              <a:rPr lang="en-US" smtClean="0"/>
              <a:t>2/21/20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967B8F-408A-4799-8025-D8E6A24772E6}" type="datetime1">
              <a:rPr lang="en-US" smtClean="0"/>
              <a:t>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DDB780-22E9-4312-A599-46A93874FF08}" type="datetime1">
              <a:rPr lang="en-US" smtClean="0"/>
              <a:t>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14403-9862-4182-8204-7E0A97B81197}" type="datetime1">
              <a:rPr lang="en-US" smtClean="0"/>
              <a:t>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30C17E77-2DAA-4CB5-A4E8-D837BAC7CF0D}" type="datetime1">
              <a:rPr lang="en-US" smtClean="0"/>
              <a:t>2/21/20</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473D21-3DB0-4757-A0C3-9BF1531E10F7}" type="datetime1">
              <a:rPr lang="en-US" smtClean="0"/>
              <a:t>2/21/20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A93D1C-D964-4E47-86BA-BB7378BAB4BB}" type="datetime1">
              <a:rPr lang="en-US" smtClean="0"/>
              <a:t>2/21/20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979A4F-B37D-4491-8B8B-837EBDB6A2F5}" type="datetime1">
              <a:rPr lang="en-US" smtClean="0"/>
              <a:t>2/21/20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B2006-E458-484A-ACB8-9903F9ACB1A6}" type="datetime1">
              <a:rPr lang="en-US" smtClean="0"/>
              <a:t>2/21/20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5048988D-49FE-46D4-B507-CE81D11841F0}" type="datetime1">
              <a:rPr lang="en-US" smtClean="0"/>
              <a:t>2/21/20</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C3AD5F3C-E7D1-47CF-9B56-98BA1F779CE1}" type="datetime1">
              <a:rPr lang="en-US" smtClean="0"/>
              <a:t>2/21/20</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0113EB9-F8D2-4880-8A7F-2DBB73160BFC}" type="datetime1">
              <a:rPr lang="en-US" smtClean="0"/>
              <a:t>2/21/20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hyperlink" Target="https://www.media.mit.edu/projects/the-spread-of-false-and-true-info-online/overview/" TargetMode="External"/><Relationship Id="rId7" Type="http://schemas.openxmlformats.org/officeDocument/2006/relationships/hyperlink" Target="https://www.dhs.gov/sites/default/files/publications/SMWG_Countering-False-Info-Social-Media-Disasters-Emergencies_Mar2018-508.pdf"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knightfoundation.org/features/misinfo/"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8" name="Rectangle 38">
            <a:extLst>
              <a:ext uri="{FF2B5EF4-FFF2-40B4-BE49-F238E27FC236}">
                <a16:creationId xmlns:a16="http://schemas.microsoft.com/office/drawing/2014/main" id="{415DEDD7-7B31-4EF1-B7C7-5AEE3208C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A1A43-B750-4259-AA02-68777493B108}"/>
              </a:ext>
            </a:extLst>
          </p:cNvPr>
          <p:cNvSpPr>
            <a:spLocks noGrp="1"/>
          </p:cNvSpPr>
          <p:nvPr>
            <p:ph type="ctrTitle"/>
          </p:nvPr>
        </p:nvSpPr>
        <p:spPr>
          <a:xfrm>
            <a:off x="193572" y="1349731"/>
            <a:ext cx="6276703" cy="2079269"/>
          </a:xfrm>
        </p:spPr>
        <p:txBody>
          <a:bodyPr>
            <a:normAutofit/>
          </a:bodyPr>
          <a:lstStyle/>
          <a:p>
            <a:r>
              <a:rPr lang="en-US" sz="6600" dirty="0">
                <a:solidFill>
                  <a:schemeClr val="bg1"/>
                </a:solidFill>
              </a:rPr>
              <a:t>California wildfires</a:t>
            </a:r>
          </a:p>
        </p:txBody>
      </p:sp>
      <p:sp>
        <p:nvSpPr>
          <p:cNvPr id="3" name="Subtitle 2">
            <a:extLst>
              <a:ext uri="{FF2B5EF4-FFF2-40B4-BE49-F238E27FC236}">
                <a16:creationId xmlns:a16="http://schemas.microsoft.com/office/drawing/2014/main" id="{01F61DBF-2C3F-4F06-BAE0-5C6A7317D5C9}"/>
              </a:ext>
            </a:extLst>
          </p:cNvPr>
          <p:cNvSpPr>
            <a:spLocks noGrp="1"/>
          </p:cNvSpPr>
          <p:nvPr>
            <p:ph type="subTitle" idx="1"/>
          </p:nvPr>
        </p:nvSpPr>
        <p:spPr>
          <a:xfrm>
            <a:off x="690663" y="3610484"/>
            <a:ext cx="5282519" cy="841803"/>
          </a:xfrm>
        </p:spPr>
        <p:txBody>
          <a:bodyPr>
            <a:normAutofit/>
          </a:bodyPr>
          <a:lstStyle/>
          <a:p>
            <a:r>
              <a:rPr lang="en-US" b="0" spc="0" dirty="0"/>
              <a:t>identifying Misinformation in Disaster-Related Social Media Posts</a:t>
            </a:r>
            <a:endParaRPr lang="en-US" spc="0" dirty="0">
              <a:solidFill>
                <a:schemeClr val="bg2"/>
              </a:solidFill>
            </a:endParaRPr>
          </a:p>
        </p:txBody>
      </p:sp>
      <p:sp>
        <p:nvSpPr>
          <p:cNvPr id="49" name="Freeform: Shape 40">
            <a:extLst>
              <a:ext uri="{FF2B5EF4-FFF2-40B4-BE49-F238E27FC236}">
                <a16:creationId xmlns:a16="http://schemas.microsoft.com/office/drawing/2014/main" id="{3242CC7A-3D6E-47A4-B9D1-860978459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B44B4A00-E870-43B1-8D1A-CB797ABB21A7}"/>
              </a:ext>
            </a:extLst>
          </p:cNvPr>
          <p:cNvPicPr>
            <a:picLocks noChangeAspect="1"/>
          </p:cNvPicPr>
          <p:nvPr/>
        </p:nvPicPr>
        <p:blipFill rotWithShape="1">
          <a:blip r:embed="rId2"/>
          <a:srcRect l="14089" r="34495" b="-1"/>
          <a:stretch/>
        </p:blipFill>
        <p:spPr>
          <a:xfrm>
            <a:off x="6909481" y="10"/>
            <a:ext cx="5282519" cy="6857990"/>
          </a:xfrm>
          <a:custGeom>
            <a:avLst/>
            <a:gdLst/>
            <a:ahLst/>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p:spPr>
      </p:pic>
      <p:sp>
        <p:nvSpPr>
          <p:cNvPr id="5" name="TextBox 4">
            <a:extLst>
              <a:ext uri="{FF2B5EF4-FFF2-40B4-BE49-F238E27FC236}">
                <a16:creationId xmlns:a16="http://schemas.microsoft.com/office/drawing/2014/main" id="{E2210F40-7D59-2040-ABD4-A18688C71D10}"/>
              </a:ext>
            </a:extLst>
          </p:cNvPr>
          <p:cNvSpPr txBox="1"/>
          <p:nvPr/>
        </p:nvSpPr>
        <p:spPr>
          <a:xfrm>
            <a:off x="2473411" y="4633771"/>
            <a:ext cx="1717021" cy="923330"/>
          </a:xfrm>
          <a:prstGeom prst="rect">
            <a:avLst/>
          </a:prstGeom>
          <a:noFill/>
        </p:spPr>
        <p:txBody>
          <a:bodyPr wrap="square" rtlCol="0">
            <a:spAutoFit/>
          </a:bodyPr>
          <a:lstStyle/>
          <a:p>
            <a:r>
              <a:rPr lang="en-US" dirty="0">
                <a:solidFill>
                  <a:schemeClr val="bg1">
                    <a:lumMod val="65000"/>
                    <a:lumOff val="35000"/>
                  </a:schemeClr>
                </a:solidFill>
              </a:rPr>
              <a:t>Beth Hamilton</a:t>
            </a:r>
          </a:p>
          <a:p>
            <a:r>
              <a:rPr lang="en-US" dirty="0">
                <a:solidFill>
                  <a:schemeClr val="bg1">
                    <a:lumMod val="65000"/>
                    <a:lumOff val="35000"/>
                  </a:schemeClr>
                </a:solidFill>
              </a:rPr>
              <a:t>Viviana V. </a:t>
            </a:r>
            <a:r>
              <a:rPr lang="en-US" dirty="0" err="1">
                <a:solidFill>
                  <a:schemeClr val="bg1">
                    <a:lumMod val="65000"/>
                    <a:lumOff val="35000"/>
                  </a:schemeClr>
                </a:solidFill>
              </a:rPr>
              <a:t>Roseth</a:t>
            </a:r>
            <a:r>
              <a:rPr lang="en-US" dirty="0">
                <a:solidFill>
                  <a:schemeClr val="bg1">
                    <a:lumMod val="65000"/>
                    <a:lumOff val="35000"/>
                  </a:schemeClr>
                </a:solidFill>
              </a:rPr>
              <a:t> </a:t>
            </a:r>
          </a:p>
          <a:p>
            <a:r>
              <a:rPr lang="en-US" dirty="0">
                <a:solidFill>
                  <a:schemeClr val="bg1">
                    <a:lumMod val="65000"/>
                    <a:lumOff val="35000"/>
                  </a:schemeClr>
                </a:solidFill>
              </a:rPr>
              <a:t>Maninder Virk</a:t>
            </a:r>
          </a:p>
        </p:txBody>
      </p:sp>
      <p:sp>
        <p:nvSpPr>
          <p:cNvPr id="6" name="TextBox 5">
            <a:extLst>
              <a:ext uri="{FF2B5EF4-FFF2-40B4-BE49-F238E27FC236}">
                <a16:creationId xmlns:a16="http://schemas.microsoft.com/office/drawing/2014/main" id="{5A662B83-E76B-F345-8242-B1A057D136AA}"/>
              </a:ext>
            </a:extLst>
          </p:cNvPr>
          <p:cNvSpPr txBox="1"/>
          <p:nvPr/>
        </p:nvSpPr>
        <p:spPr>
          <a:xfrm>
            <a:off x="4515041" y="6083218"/>
            <a:ext cx="2179479" cy="369332"/>
          </a:xfrm>
          <a:prstGeom prst="rect">
            <a:avLst/>
          </a:prstGeom>
          <a:noFill/>
        </p:spPr>
        <p:txBody>
          <a:bodyPr wrap="square" rtlCol="0">
            <a:spAutoFit/>
          </a:bodyPr>
          <a:lstStyle/>
          <a:p>
            <a:pPr algn="r"/>
            <a:r>
              <a:rPr lang="en-US" dirty="0">
                <a:solidFill>
                  <a:schemeClr val="tx2"/>
                </a:solidFill>
              </a:rPr>
              <a:t>February 21, 2020</a:t>
            </a:r>
          </a:p>
        </p:txBody>
      </p:sp>
    </p:spTree>
    <p:extLst>
      <p:ext uri="{BB962C8B-B14F-4D97-AF65-F5344CB8AC3E}">
        <p14:creationId xmlns:p14="http://schemas.microsoft.com/office/powerpoint/2010/main" val="2718279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158ACA-82CB-5F4C-9076-E7249890FA6C}"/>
              </a:ext>
            </a:extLst>
          </p:cNvPr>
          <p:cNvSpPr>
            <a:spLocks noGrp="1"/>
          </p:cNvSpPr>
          <p:nvPr>
            <p:ph type="title"/>
          </p:nvPr>
        </p:nvSpPr>
        <p:spPr>
          <a:xfrm>
            <a:off x="1251678" y="382386"/>
            <a:ext cx="10178322" cy="1162636"/>
          </a:xfrm>
        </p:spPr>
        <p:txBody>
          <a:bodyPr>
            <a:normAutofit fontScale="90000"/>
          </a:bodyPr>
          <a:lstStyle/>
          <a:p>
            <a:r>
              <a:rPr lang="en-US" sz="4000" dirty="0"/>
              <a:t>Strategy 1: </a:t>
            </a:r>
            <a:br>
              <a:rPr lang="en-US" sz="4000" dirty="0"/>
            </a:br>
            <a:r>
              <a:rPr lang="en-US" sz="4000" dirty="0" err="1"/>
              <a:t>nlp</a:t>
            </a:r>
            <a:r>
              <a:rPr lang="en-US" sz="4000" dirty="0"/>
              <a:t> Classification</a:t>
            </a:r>
          </a:p>
        </p:txBody>
      </p:sp>
      <p:graphicFrame>
        <p:nvGraphicFramePr>
          <p:cNvPr id="10" name="Table 9">
            <a:extLst>
              <a:ext uri="{FF2B5EF4-FFF2-40B4-BE49-F238E27FC236}">
                <a16:creationId xmlns:a16="http://schemas.microsoft.com/office/drawing/2014/main" id="{2A7FE95C-E341-094A-BD3B-11B3F2D79DE0}"/>
              </a:ext>
            </a:extLst>
          </p:cNvPr>
          <p:cNvGraphicFramePr>
            <a:graphicFrameLocks noGrp="1"/>
          </p:cNvGraphicFramePr>
          <p:nvPr>
            <p:extLst>
              <p:ext uri="{D42A27DB-BD31-4B8C-83A1-F6EECF244321}">
                <p14:modId xmlns:p14="http://schemas.microsoft.com/office/powerpoint/2010/main" val="2621877372"/>
              </p:ext>
            </p:extLst>
          </p:nvPr>
        </p:nvGraphicFramePr>
        <p:xfrm>
          <a:off x="5475305" y="2148347"/>
          <a:ext cx="5769816" cy="4023362"/>
        </p:xfrm>
        <a:graphic>
          <a:graphicData uri="http://schemas.openxmlformats.org/drawingml/2006/table">
            <a:tbl>
              <a:tblPr firstRow="1" bandRow="1">
                <a:tableStyleId>{6E25E649-3F16-4E02-A733-19D2CDBF48F0}</a:tableStyleId>
              </a:tblPr>
              <a:tblGrid>
                <a:gridCol w="3365283">
                  <a:extLst>
                    <a:ext uri="{9D8B030D-6E8A-4147-A177-3AD203B41FA5}">
                      <a16:colId xmlns:a16="http://schemas.microsoft.com/office/drawing/2014/main" val="2527254434"/>
                    </a:ext>
                  </a:extLst>
                </a:gridCol>
                <a:gridCol w="1134533">
                  <a:extLst>
                    <a:ext uri="{9D8B030D-6E8A-4147-A177-3AD203B41FA5}">
                      <a16:colId xmlns:a16="http://schemas.microsoft.com/office/drawing/2014/main" val="2297776857"/>
                    </a:ext>
                  </a:extLst>
                </a:gridCol>
                <a:gridCol w="1270000">
                  <a:extLst>
                    <a:ext uri="{9D8B030D-6E8A-4147-A177-3AD203B41FA5}">
                      <a16:colId xmlns:a16="http://schemas.microsoft.com/office/drawing/2014/main" val="2421136182"/>
                    </a:ext>
                  </a:extLst>
                </a:gridCol>
              </a:tblGrid>
              <a:tr h="902784">
                <a:tc>
                  <a:txBody>
                    <a:bodyPr/>
                    <a:lstStyle/>
                    <a:p>
                      <a:r>
                        <a:rPr lang="en-US" sz="2400" dirty="0"/>
                        <a:t>Model Name</a:t>
                      </a:r>
                    </a:p>
                  </a:txBody>
                  <a:tcPr/>
                </a:tc>
                <a:tc>
                  <a:txBody>
                    <a:bodyPr/>
                    <a:lstStyle/>
                    <a:p>
                      <a:r>
                        <a:rPr lang="en-US" sz="2400" dirty="0"/>
                        <a:t>Train Score</a:t>
                      </a:r>
                    </a:p>
                  </a:txBody>
                  <a:tcPr/>
                </a:tc>
                <a:tc>
                  <a:txBody>
                    <a:bodyPr/>
                    <a:lstStyle/>
                    <a:p>
                      <a:r>
                        <a:rPr lang="en-US" sz="2400" dirty="0"/>
                        <a:t>Test Score</a:t>
                      </a:r>
                    </a:p>
                  </a:txBody>
                  <a:tcPr/>
                </a:tc>
                <a:extLst>
                  <a:ext uri="{0D108BD9-81ED-4DB2-BD59-A6C34878D82A}">
                    <a16:rowId xmlns:a16="http://schemas.microsoft.com/office/drawing/2014/main" val="620829893"/>
                  </a:ext>
                </a:extLst>
              </a:tr>
              <a:tr h="501549">
                <a:tc>
                  <a:txBody>
                    <a:bodyPr/>
                    <a:lstStyle/>
                    <a:p>
                      <a:r>
                        <a:rPr lang="en-US" sz="2400" dirty="0"/>
                        <a:t>Multinomial Naïve Bayes</a:t>
                      </a:r>
                    </a:p>
                  </a:txBody>
                  <a:tcPr/>
                </a:tc>
                <a:tc>
                  <a:txBody>
                    <a:bodyPr/>
                    <a:lstStyle/>
                    <a:p>
                      <a:r>
                        <a:rPr lang="en-US" sz="2400" dirty="0"/>
                        <a:t>0.900</a:t>
                      </a:r>
                    </a:p>
                  </a:txBody>
                  <a:tcPr/>
                </a:tc>
                <a:tc>
                  <a:txBody>
                    <a:bodyPr/>
                    <a:lstStyle/>
                    <a:p>
                      <a:r>
                        <a:rPr lang="en-US" sz="2400" dirty="0"/>
                        <a:t>0.890</a:t>
                      </a:r>
                    </a:p>
                  </a:txBody>
                  <a:tcPr/>
                </a:tc>
                <a:extLst>
                  <a:ext uri="{0D108BD9-81ED-4DB2-BD59-A6C34878D82A}">
                    <a16:rowId xmlns:a16="http://schemas.microsoft.com/office/drawing/2014/main" val="3619062039"/>
                  </a:ext>
                </a:extLst>
              </a:tr>
              <a:tr h="501549">
                <a:tc>
                  <a:txBody>
                    <a:bodyPr/>
                    <a:lstStyle/>
                    <a:p>
                      <a:r>
                        <a:rPr lang="en-US" sz="2400" dirty="0"/>
                        <a:t>Decision Tree</a:t>
                      </a:r>
                    </a:p>
                  </a:txBody>
                  <a:tcPr/>
                </a:tc>
                <a:tc>
                  <a:txBody>
                    <a:bodyPr/>
                    <a:lstStyle/>
                    <a:p>
                      <a:r>
                        <a:rPr lang="en-US" sz="2400" dirty="0"/>
                        <a:t>0.744</a:t>
                      </a:r>
                    </a:p>
                  </a:txBody>
                  <a:tcPr/>
                </a:tc>
                <a:tc>
                  <a:txBody>
                    <a:bodyPr/>
                    <a:lstStyle/>
                    <a:p>
                      <a:r>
                        <a:rPr lang="en-US" sz="2400" dirty="0"/>
                        <a:t>0.735</a:t>
                      </a:r>
                    </a:p>
                  </a:txBody>
                  <a:tcPr/>
                </a:tc>
                <a:extLst>
                  <a:ext uri="{0D108BD9-81ED-4DB2-BD59-A6C34878D82A}">
                    <a16:rowId xmlns:a16="http://schemas.microsoft.com/office/drawing/2014/main" val="2803169521"/>
                  </a:ext>
                </a:extLst>
              </a:tr>
              <a:tr h="501549">
                <a:tc>
                  <a:txBody>
                    <a:bodyPr/>
                    <a:lstStyle/>
                    <a:p>
                      <a:r>
                        <a:rPr lang="en-US" sz="2400" dirty="0"/>
                        <a:t>Bagging Classifier</a:t>
                      </a:r>
                    </a:p>
                  </a:txBody>
                  <a:tcPr/>
                </a:tc>
                <a:tc>
                  <a:txBody>
                    <a:bodyPr/>
                    <a:lstStyle/>
                    <a:p>
                      <a:r>
                        <a:rPr lang="en-US" sz="2400" dirty="0"/>
                        <a:t>0.997</a:t>
                      </a:r>
                    </a:p>
                  </a:txBody>
                  <a:tcPr/>
                </a:tc>
                <a:tc>
                  <a:txBody>
                    <a:bodyPr/>
                    <a:lstStyle/>
                    <a:p>
                      <a:r>
                        <a:rPr lang="en-US" sz="2400" dirty="0"/>
                        <a:t>0.978</a:t>
                      </a:r>
                    </a:p>
                  </a:txBody>
                  <a:tcPr/>
                </a:tc>
                <a:extLst>
                  <a:ext uri="{0D108BD9-81ED-4DB2-BD59-A6C34878D82A}">
                    <a16:rowId xmlns:a16="http://schemas.microsoft.com/office/drawing/2014/main" val="3419823997"/>
                  </a:ext>
                </a:extLst>
              </a:tr>
              <a:tr h="501549">
                <a:tc>
                  <a:txBody>
                    <a:bodyPr/>
                    <a:lstStyle/>
                    <a:p>
                      <a:r>
                        <a:rPr lang="en-US" sz="2400" dirty="0"/>
                        <a:t>Random Forest</a:t>
                      </a:r>
                    </a:p>
                  </a:txBody>
                  <a:tcPr/>
                </a:tc>
                <a:tc>
                  <a:txBody>
                    <a:bodyPr/>
                    <a:lstStyle/>
                    <a:p>
                      <a:r>
                        <a:rPr lang="en-US" sz="2400" dirty="0"/>
                        <a:t>0.999</a:t>
                      </a:r>
                    </a:p>
                  </a:txBody>
                  <a:tcPr/>
                </a:tc>
                <a:tc>
                  <a:txBody>
                    <a:bodyPr/>
                    <a:lstStyle/>
                    <a:p>
                      <a:r>
                        <a:rPr lang="en-US" sz="2400" dirty="0"/>
                        <a:t>0.991</a:t>
                      </a:r>
                    </a:p>
                  </a:txBody>
                  <a:tcPr/>
                </a:tc>
                <a:extLst>
                  <a:ext uri="{0D108BD9-81ED-4DB2-BD59-A6C34878D82A}">
                    <a16:rowId xmlns:a16="http://schemas.microsoft.com/office/drawing/2014/main" val="765309871"/>
                  </a:ext>
                </a:extLst>
              </a:tr>
              <a:tr h="501549">
                <a:tc>
                  <a:txBody>
                    <a:bodyPr/>
                    <a:lstStyle/>
                    <a:p>
                      <a:r>
                        <a:rPr lang="en-US" sz="2400" dirty="0"/>
                        <a:t>Extra Trees</a:t>
                      </a:r>
                    </a:p>
                  </a:txBody>
                  <a:tcPr/>
                </a:tc>
                <a:tc>
                  <a:txBody>
                    <a:bodyPr/>
                    <a:lstStyle/>
                    <a:p>
                      <a:r>
                        <a:rPr lang="en-US" sz="2400" dirty="0"/>
                        <a:t>0.999</a:t>
                      </a:r>
                    </a:p>
                  </a:txBody>
                  <a:tcPr/>
                </a:tc>
                <a:tc>
                  <a:txBody>
                    <a:bodyPr/>
                    <a:lstStyle/>
                    <a:p>
                      <a:r>
                        <a:rPr lang="en-US" sz="2400" dirty="0"/>
                        <a:t>0.996</a:t>
                      </a:r>
                    </a:p>
                  </a:txBody>
                  <a:tcPr/>
                </a:tc>
                <a:extLst>
                  <a:ext uri="{0D108BD9-81ED-4DB2-BD59-A6C34878D82A}">
                    <a16:rowId xmlns:a16="http://schemas.microsoft.com/office/drawing/2014/main" val="3547514389"/>
                  </a:ext>
                </a:extLst>
              </a:tr>
              <a:tr h="612833">
                <a:tc>
                  <a:txBody>
                    <a:bodyPr/>
                    <a:lstStyle/>
                    <a:p>
                      <a:r>
                        <a:rPr lang="en-US" sz="2400" dirty="0"/>
                        <a:t>AdaBoost Classifier</a:t>
                      </a:r>
                    </a:p>
                  </a:txBody>
                  <a:tcPr/>
                </a:tc>
                <a:tc>
                  <a:txBody>
                    <a:bodyPr/>
                    <a:lstStyle/>
                    <a:p>
                      <a:r>
                        <a:rPr lang="en-US" sz="2400" dirty="0"/>
                        <a:t>0.700</a:t>
                      </a:r>
                    </a:p>
                  </a:txBody>
                  <a:tcPr/>
                </a:tc>
                <a:tc>
                  <a:txBody>
                    <a:bodyPr/>
                    <a:lstStyle/>
                    <a:p>
                      <a:r>
                        <a:rPr lang="en-US" sz="2400" dirty="0"/>
                        <a:t>0.932</a:t>
                      </a:r>
                    </a:p>
                  </a:txBody>
                  <a:tcPr/>
                </a:tc>
                <a:extLst>
                  <a:ext uri="{0D108BD9-81ED-4DB2-BD59-A6C34878D82A}">
                    <a16:rowId xmlns:a16="http://schemas.microsoft.com/office/drawing/2014/main" val="3693242381"/>
                  </a:ext>
                </a:extLst>
              </a:tr>
            </a:tbl>
          </a:graphicData>
        </a:graphic>
      </p:graphicFrame>
      <p:grpSp>
        <p:nvGrpSpPr>
          <p:cNvPr id="16" name="Group 15">
            <a:extLst>
              <a:ext uri="{FF2B5EF4-FFF2-40B4-BE49-F238E27FC236}">
                <a16:creationId xmlns:a16="http://schemas.microsoft.com/office/drawing/2014/main" id="{570180DE-A992-C84F-A9EF-5ED4CD510587}"/>
              </a:ext>
            </a:extLst>
          </p:cNvPr>
          <p:cNvGrpSpPr/>
          <p:nvPr/>
        </p:nvGrpSpPr>
        <p:grpSpPr>
          <a:xfrm>
            <a:off x="1065411" y="1917554"/>
            <a:ext cx="4408506" cy="2554545"/>
            <a:chOff x="928830" y="2815260"/>
            <a:chExt cx="4408506" cy="2554545"/>
          </a:xfrm>
        </p:grpSpPr>
        <p:sp>
          <p:nvSpPr>
            <p:cNvPr id="13" name="Rectangle 12">
              <a:extLst>
                <a:ext uri="{FF2B5EF4-FFF2-40B4-BE49-F238E27FC236}">
                  <a16:creationId xmlns:a16="http://schemas.microsoft.com/office/drawing/2014/main" id="{5986DBBA-5EE0-704B-9BC1-A5B9BC588F09}"/>
                </a:ext>
              </a:extLst>
            </p:cNvPr>
            <p:cNvSpPr/>
            <p:nvPr/>
          </p:nvSpPr>
          <p:spPr>
            <a:xfrm>
              <a:off x="928830" y="2815260"/>
              <a:ext cx="1018228" cy="2554545"/>
            </a:xfrm>
            <a:prstGeom prst="rect">
              <a:avLst/>
            </a:prstGeom>
            <a:noFill/>
          </p:spPr>
          <p:txBody>
            <a:bodyPr wrap="none" lIns="91440" tIns="45720" rIns="91440" bIns="45720">
              <a:spAutoFit/>
            </a:bodyPr>
            <a:lstStyle/>
            <a:p>
              <a:pPr algn="ctr"/>
              <a:r>
                <a:rPr lang="en-US"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X</a:t>
              </a:r>
            </a:p>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a:t>
              </a:r>
            </a:p>
          </p:txBody>
        </p:sp>
        <p:sp>
          <p:nvSpPr>
            <p:cNvPr id="14" name="TextBox 13">
              <a:extLst>
                <a:ext uri="{FF2B5EF4-FFF2-40B4-BE49-F238E27FC236}">
                  <a16:creationId xmlns:a16="http://schemas.microsoft.com/office/drawing/2014/main" id="{408C7163-72EE-554A-B600-B3D7B1D01E0C}"/>
                </a:ext>
              </a:extLst>
            </p:cNvPr>
            <p:cNvSpPr txBox="1"/>
            <p:nvPr/>
          </p:nvSpPr>
          <p:spPr>
            <a:xfrm>
              <a:off x="1947058" y="3166533"/>
              <a:ext cx="3031342" cy="646331"/>
            </a:xfrm>
            <a:prstGeom prst="rect">
              <a:avLst/>
            </a:prstGeom>
            <a:noFill/>
          </p:spPr>
          <p:txBody>
            <a:bodyPr wrap="square" rtlCol="0">
              <a:spAutoFit/>
            </a:bodyPr>
            <a:lstStyle/>
            <a:p>
              <a:r>
                <a:rPr lang="en-US" dirty="0">
                  <a:solidFill>
                    <a:schemeClr val="tx1">
                      <a:lumMod val="50000"/>
                      <a:lumOff val="50000"/>
                    </a:schemeClr>
                  </a:solidFill>
                </a:rPr>
                <a:t>Words:</a:t>
              </a:r>
            </a:p>
            <a:p>
              <a:r>
                <a:rPr lang="en-US" dirty="0">
                  <a:solidFill>
                    <a:schemeClr val="tx1">
                      <a:lumMod val="50000"/>
                      <a:lumOff val="50000"/>
                    </a:schemeClr>
                  </a:solidFill>
                </a:rPr>
                <a:t>Username, hashtags, tweet</a:t>
              </a:r>
            </a:p>
          </p:txBody>
        </p:sp>
        <p:sp>
          <p:nvSpPr>
            <p:cNvPr id="15" name="TextBox 14">
              <a:extLst>
                <a:ext uri="{FF2B5EF4-FFF2-40B4-BE49-F238E27FC236}">
                  <a16:creationId xmlns:a16="http://schemas.microsoft.com/office/drawing/2014/main" id="{ABF0061F-5352-1D42-B118-7E30D19843D4}"/>
                </a:ext>
              </a:extLst>
            </p:cNvPr>
            <p:cNvSpPr txBox="1"/>
            <p:nvPr/>
          </p:nvSpPr>
          <p:spPr>
            <a:xfrm>
              <a:off x="1947058" y="4436771"/>
              <a:ext cx="3390278" cy="646331"/>
            </a:xfrm>
            <a:prstGeom prst="rect">
              <a:avLst/>
            </a:prstGeom>
            <a:noFill/>
          </p:spPr>
          <p:txBody>
            <a:bodyPr wrap="square" rtlCol="0">
              <a:spAutoFit/>
            </a:bodyPr>
            <a:lstStyle/>
            <a:p>
              <a:r>
                <a:rPr lang="en-US" dirty="0">
                  <a:solidFill>
                    <a:schemeClr val="tx1">
                      <a:lumMod val="50000"/>
                      <a:lumOff val="50000"/>
                    </a:schemeClr>
                  </a:solidFill>
                </a:rPr>
                <a:t>Likely bot:  True (score &gt; 0.5), False (score &lt; 0.5)</a:t>
              </a:r>
            </a:p>
          </p:txBody>
        </p:sp>
      </p:grpSp>
      <p:sp>
        <p:nvSpPr>
          <p:cNvPr id="19" name="Rectangle 18">
            <a:extLst>
              <a:ext uri="{FF2B5EF4-FFF2-40B4-BE49-F238E27FC236}">
                <a16:creationId xmlns:a16="http://schemas.microsoft.com/office/drawing/2014/main" id="{65ADB8C8-4C22-744E-B46F-D7808AC156C3}"/>
              </a:ext>
            </a:extLst>
          </p:cNvPr>
          <p:cNvSpPr/>
          <p:nvPr/>
        </p:nvSpPr>
        <p:spPr>
          <a:xfrm>
            <a:off x="5202146" y="5048134"/>
            <a:ext cx="6316133" cy="474133"/>
          </a:xfrm>
          <a:prstGeom prst="rect">
            <a:avLst/>
          </a:prstGeom>
          <a:noFill/>
          <a:ln>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EB6B500-1D76-D24D-B1E8-696671719AD0}"/>
              </a:ext>
            </a:extLst>
          </p:cNvPr>
          <p:cNvCxnSpPr>
            <a:cxnSpLocks/>
            <a:stCxn id="19" idx="1"/>
            <a:endCxn id="24" idx="3"/>
          </p:cNvCxnSpPr>
          <p:nvPr/>
        </p:nvCxnSpPr>
        <p:spPr>
          <a:xfrm flipH="1" flipV="1">
            <a:off x="4591158" y="5270968"/>
            <a:ext cx="61098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B8F4913-1A43-4440-B3EE-363188E9CB95}"/>
              </a:ext>
            </a:extLst>
          </p:cNvPr>
          <p:cNvSpPr txBox="1"/>
          <p:nvPr/>
        </p:nvSpPr>
        <p:spPr>
          <a:xfrm>
            <a:off x="1065411" y="4809303"/>
            <a:ext cx="3525747" cy="923330"/>
          </a:xfrm>
          <a:prstGeom prst="rect">
            <a:avLst/>
          </a:prstGeom>
          <a:noFill/>
        </p:spPr>
        <p:txBody>
          <a:bodyPr wrap="square" rtlCol="0">
            <a:spAutoFit/>
          </a:bodyPr>
          <a:lstStyle/>
          <a:p>
            <a:r>
              <a:rPr lang="en-US" b="1" dirty="0">
                <a:solidFill>
                  <a:schemeClr val="tx1">
                    <a:lumMod val="50000"/>
                    <a:lumOff val="50000"/>
                  </a:schemeClr>
                </a:solidFill>
              </a:rPr>
              <a:t>This model can predict whether a username is a bot or not with 99% accuracy. </a:t>
            </a:r>
          </a:p>
        </p:txBody>
      </p:sp>
    </p:spTree>
    <p:extLst>
      <p:ext uri="{BB962C8B-B14F-4D97-AF65-F5344CB8AC3E}">
        <p14:creationId xmlns:p14="http://schemas.microsoft.com/office/powerpoint/2010/main" val="289348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8950-E300-4289-85BE-22B05970BA73}"/>
              </a:ext>
            </a:extLst>
          </p:cNvPr>
          <p:cNvSpPr>
            <a:spLocks noGrp="1"/>
          </p:cNvSpPr>
          <p:nvPr>
            <p:ph type="title"/>
          </p:nvPr>
        </p:nvSpPr>
        <p:spPr>
          <a:xfrm>
            <a:off x="1251678" y="382385"/>
            <a:ext cx="10178322" cy="1114819"/>
          </a:xfrm>
        </p:spPr>
        <p:txBody>
          <a:bodyPr>
            <a:noAutofit/>
          </a:bodyPr>
          <a:lstStyle/>
          <a:p>
            <a:r>
              <a:rPr lang="en-US" sz="3600" dirty="0"/>
              <a:t>Strategy 2: </a:t>
            </a:r>
            <a:br>
              <a:rPr lang="en-US" sz="3600" dirty="0"/>
            </a:br>
            <a:r>
              <a:rPr lang="en-US" sz="3600" dirty="0"/>
              <a:t>CLUSTERING TWEETS </a:t>
            </a:r>
          </a:p>
        </p:txBody>
      </p:sp>
      <p:pic>
        <p:nvPicPr>
          <p:cNvPr id="5" name="Picture 4" descr="A screenshot of a cell phone&#10;&#10;Description automatically generated">
            <a:extLst>
              <a:ext uri="{FF2B5EF4-FFF2-40B4-BE49-F238E27FC236}">
                <a16:creationId xmlns:a16="http://schemas.microsoft.com/office/drawing/2014/main" id="{672C5F17-A0B7-BB45-B9B4-3C32FC34FB09}"/>
              </a:ext>
            </a:extLst>
          </p:cNvPr>
          <p:cNvPicPr>
            <a:picLocks noChangeAspect="1"/>
          </p:cNvPicPr>
          <p:nvPr/>
        </p:nvPicPr>
        <p:blipFill>
          <a:blip r:embed="rId2"/>
          <a:stretch>
            <a:fillRect/>
          </a:stretch>
        </p:blipFill>
        <p:spPr>
          <a:xfrm>
            <a:off x="1167642" y="2631751"/>
            <a:ext cx="10487071" cy="1990766"/>
          </a:xfrm>
          <a:prstGeom prst="rect">
            <a:avLst/>
          </a:prstGeom>
        </p:spPr>
      </p:pic>
      <p:sp>
        <p:nvSpPr>
          <p:cNvPr id="6" name="Oval 5">
            <a:extLst>
              <a:ext uri="{FF2B5EF4-FFF2-40B4-BE49-F238E27FC236}">
                <a16:creationId xmlns:a16="http://schemas.microsoft.com/office/drawing/2014/main" id="{82B581DE-6081-D347-8D77-065EF00F1DBB}"/>
              </a:ext>
            </a:extLst>
          </p:cNvPr>
          <p:cNvSpPr/>
          <p:nvPr/>
        </p:nvSpPr>
        <p:spPr>
          <a:xfrm>
            <a:off x="2331218" y="3064744"/>
            <a:ext cx="1326382" cy="48232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C7DC782-75A6-E843-BD3B-45F8E66A7E02}"/>
              </a:ext>
            </a:extLst>
          </p:cNvPr>
          <p:cNvSpPr/>
          <p:nvPr/>
        </p:nvSpPr>
        <p:spPr>
          <a:xfrm>
            <a:off x="3287486" y="4069579"/>
            <a:ext cx="1535722" cy="5529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F71BF1F-927A-A943-88B7-15F17BCAE79D}"/>
              </a:ext>
            </a:extLst>
          </p:cNvPr>
          <p:cNvCxnSpPr>
            <a:cxnSpLocks/>
          </p:cNvCxnSpPr>
          <p:nvPr/>
        </p:nvCxnSpPr>
        <p:spPr>
          <a:xfrm>
            <a:off x="2381458" y="3366754"/>
            <a:ext cx="0" cy="17484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9DE3B64-FB06-2F47-8B55-4890286A25F5}"/>
              </a:ext>
            </a:extLst>
          </p:cNvPr>
          <p:cNvCxnSpPr>
            <a:cxnSpLocks/>
          </p:cNvCxnSpPr>
          <p:nvPr/>
        </p:nvCxnSpPr>
        <p:spPr>
          <a:xfrm>
            <a:off x="4793064" y="4383312"/>
            <a:ext cx="0" cy="731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5023562-3361-6A45-9011-31376FDFF3BC}"/>
              </a:ext>
            </a:extLst>
          </p:cNvPr>
          <p:cNvSpPr txBox="1"/>
          <p:nvPr/>
        </p:nvSpPr>
        <p:spPr>
          <a:xfrm>
            <a:off x="935668" y="5131941"/>
            <a:ext cx="5475509" cy="646331"/>
          </a:xfrm>
          <a:prstGeom prst="rect">
            <a:avLst/>
          </a:prstGeom>
          <a:noFill/>
        </p:spPr>
        <p:txBody>
          <a:bodyPr wrap="square" rtlCol="0">
            <a:spAutoFit/>
          </a:bodyPr>
          <a:lstStyle/>
          <a:p>
            <a:r>
              <a:rPr lang="en-US" b="1" dirty="0">
                <a:solidFill>
                  <a:schemeClr val="accent1"/>
                </a:solidFill>
              </a:rPr>
              <a:t>Pre-process: </a:t>
            </a:r>
            <a:r>
              <a:rPr lang="en-US" dirty="0">
                <a:solidFill>
                  <a:schemeClr val="tx1">
                    <a:lumMod val="50000"/>
                    <a:lumOff val="50000"/>
                  </a:schemeClr>
                </a:solidFill>
              </a:rPr>
              <a:t>TFIDF Vectorizer, customized stop-words</a:t>
            </a:r>
          </a:p>
          <a:p>
            <a:r>
              <a:rPr lang="en-US" b="1" dirty="0">
                <a:solidFill>
                  <a:schemeClr val="accent1"/>
                </a:solidFill>
              </a:rPr>
              <a:t>Models: 		</a:t>
            </a:r>
            <a:r>
              <a:rPr lang="en-US" dirty="0">
                <a:solidFill>
                  <a:schemeClr val="tx1">
                    <a:lumMod val="50000"/>
                    <a:lumOff val="50000"/>
                  </a:schemeClr>
                </a:solidFill>
              </a:rPr>
              <a:t>K-Means Clustering and DBSCAN</a:t>
            </a:r>
          </a:p>
        </p:txBody>
      </p:sp>
      <p:sp>
        <p:nvSpPr>
          <p:cNvPr id="16" name="Rectangle 15">
            <a:extLst>
              <a:ext uri="{FF2B5EF4-FFF2-40B4-BE49-F238E27FC236}">
                <a16:creationId xmlns:a16="http://schemas.microsoft.com/office/drawing/2014/main" id="{E811AC48-2F98-4F4F-B672-87B2EA8D2458}"/>
              </a:ext>
            </a:extLst>
          </p:cNvPr>
          <p:cNvSpPr/>
          <p:nvPr/>
        </p:nvSpPr>
        <p:spPr>
          <a:xfrm>
            <a:off x="2331218" y="3145134"/>
            <a:ext cx="9098782" cy="1356528"/>
          </a:xfrm>
          <a:prstGeom prst="rect">
            <a:avLst/>
          </a:prstGeom>
          <a:solidFill>
            <a:schemeClr val="accent1">
              <a:alpha val="1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393B2BF-B280-9248-8871-E115A487E10F}"/>
              </a:ext>
            </a:extLst>
          </p:cNvPr>
          <p:cNvCxnSpPr>
            <a:cxnSpLocks/>
          </p:cNvCxnSpPr>
          <p:nvPr/>
        </p:nvCxnSpPr>
        <p:spPr>
          <a:xfrm>
            <a:off x="9035142" y="4501662"/>
            <a:ext cx="0" cy="6135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C42E88A-C7F4-7F41-94B2-DEE3574A9819}"/>
              </a:ext>
            </a:extLst>
          </p:cNvPr>
          <p:cNvSpPr txBox="1"/>
          <p:nvPr/>
        </p:nvSpPr>
        <p:spPr>
          <a:xfrm>
            <a:off x="6461417" y="5110733"/>
            <a:ext cx="5300493" cy="923330"/>
          </a:xfrm>
          <a:prstGeom prst="rect">
            <a:avLst/>
          </a:prstGeom>
          <a:noFill/>
        </p:spPr>
        <p:txBody>
          <a:bodyPr wrap="square" rtlCol="0">
            <a:spAutoFit/>
          </a:bodyPr>
          <a:lstStyle/>
          <a:p>
            <a:r>
              <a:rPr lang="en-US" b="1" dirty="0">
                <a:solidFill>
                  <a:schemeClr val="accent1"/>
                </a:solidFill>
              </a:rPr>
              <a:t>Pre-process: </a:t>
            </a:r>
            <a:r>
              <a:rPr lang="en-US" dirty="0">
                <a:solidFill>
                  <a:schemeClr val="tx1">
                    <a:lumMod val="50000"/>
                    <a:lumOff val="50000"/>
                  </a:schemeClr>
                </a:solidFill>
              </a:rPr>
              <a:t>TFIDF Vectorizer, expanded customized 			stop-words, n-grams 1,1 and 1,2</a:t>
            </a:r>
          </a:p>
          <a:p>
            <a:r>
              <a:rPr lang="en-US" b="1" dirty="0">
                <a:solidFill>
                  <a:schemeClr val="accent1"/>
                </a:solidFill>
              </a:rPr>
              <a:t>Models: 		</a:t>
            </a:r>
            <a:r>
              <a:rPr lang="en-US" dirty="0">
                <a:solidFill>
                  <a:schemeClr val="tx1">
                    <a:lumMod val="50000"/>
                    <a:lumOff val="50000"/>
                  </a:schemeClr>
                </a:solidFill>
              </a:rPr>
              <a:t>K-Means Clustering and DBSCAN</a:t>
            </a:r>
          </a:p>
        </p:txBody>
      </p:sp>
    </p:spTree>
    <p:extLst>
      <p:ext uri="{BB962C8B-B14F-4D97-AF65-F5344CB8AC3E}">
        <p14:creationId xmlns:p14="http://schemas.microsoft.com/office/powerpoint/2010/main" val="3152129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BC3C3DE-3E22-CC4F-A020-76656BFDB51E}"/>
              </a:ext>
            </a:extLst>
          </p:cNvPr>
          <p:cNvGraphicFramePr>
            <a:graphicFrameLocks noGrp="1"/>
          </p:cNvGraphicFramePr>
          <p:nvPr>
            <p:ph idx="1"/>
            <p:extLst>
              <p:ext uri="{D42A27DB-BD31-4B8C-83A1-F6EECF244321}">
                <p14:modId xmlns:p14="http://schemas.microsoft.com/office/powerpoint/2010/main" val="840373197"/>
              </p:ext>
            </p:extLst>
          </p:nvPr>
        </p:nvGraphicFramePr>
        <p:xfrm>
          <a:off x="1110272" y="1706323"/>
          <a:ext cx="3272484" cy="4837222"/>
        </p:xfrm>
        <a:graphic>
          <a:graphicData uri="http://schemas.openxmlformats.org/drawingml/2006/table">
            <a:tbl>
              <a:tblPr firstRow="1" bandRow="1">
                <a:tableStyleId>{6E25E649-3F16-4E02-A733-19D2CDBF48F0}</a:tableStyleId>
              </a:tblPr>
              <a:tblGrid>
                <a:gridCol w="1009930">
                  <a:extLst>
                    <a:ext uri="{9D8B030D-6E8A-4147-A177-3AD203B41FA5}">
                      <a16:colId xmlns:a16="http://schemas.microsoft.com/office/drawing/2014/main" val="97279491"/>
                    </a:ext>
                  </a:extLst>
                </a:gridCol>
                <a:gridCol w="2262554">
                  <a:extLst>
                    <a:ext uri="{9D8B030D-6E8A-4147-A177-3AD203B41FA5}">
                      <a16:colId xmlns:a16="http://schemas.microsoft.com/office/drawing/2014/main" val="2260222206"/>
                    </a:ext>
                  </a:extLst>
                </a:gridCol>
              </a:tblGrid>
              <a:tr h="355979">
                <a:tc gridSpan="2">
                  <a:txBody>
                    <a:bodyPr/>
                    <a:lstStyle/>
                    <a:p>
                      <a:r>
                        <a:rPr lang="en-US" dirty="0"/>
                        <a:t>Hashtag clusters</a:t>
                      </a:r>
                    </a:p>
                  </a:txBody>
                  <a:tcPr/>
                </a:tc>
                <a:tc hMerge="1">
                  <a:txBody>
                    <a:bodyPr/>
                    <a:lstStyle/>
                    <a:p>
                      <a:endParaRPr lang="en-US" dirty="0"/>
                    </a:p>
                  </a:txBody>
                  <a:tcPr/>
                </a:tc>
                <a:extLst>
                  <a:ext uri="{0D108BD9-81ED-4DB2-BD59-A6C34878D82A}">
                    <a16:rowId xmlns:a16="http://schemas.microsoft.com/office/drawing/2014/main" val="3903727867"/>
                  </a:ext>
                </a:extLst>
              </a:tr>
              <a:tr h="1423917">
                <a:tc>
                  <a:txBody>
                    <a:bodyPr/>
                    <a:lstStyle/>
                    <a:p>
                      <a:r>
                        <a:rPr lang="en-US" dirty="0"/>
                        <a:t>Cluster 1: </a:t>
                      </a:r>
                    </a:p>
                    <a:p>
                      <a:endParaRPr lang="en-US" dirty="0"/>
                    </a:p>
                  </a:txBody>
                  <a:tcPr/>
                </a:tc>
                <a:tc>
                  <a:txBody>
                    <a:bodyPr/>
                    <a:lstStyle/>
                    <a:p>
                      <a:r>
                        <a:rPr lang="en-US" dirty="0" err="1"/>
                        <a:t>kincadefire</a:t>
                      </a:r>
                      <a:r>
                        <a:rPr lang="en-US" dirty="0"/>
                        <a:t> </a:t>
                      </a:r>
                    </a:p>
                    <a:p>
                      <a:r>
                        <a:rPr lang="en-US" dirty="0" err="1"/>
                        <a:t>gettyfire</a:t>
                      </a:r>
                      <a:r>
                        <a:rPr lang="en-US" dirty="0"/>
                        <a:t> </a:t>
                      </a:r>
                    </a:p>
                    <a:p>
                      <a:r>
                        <a:rPr lang="en-US" dirty="0"/>
                        <a:t>news </a:t>
                      </a:r>
                    </a:p>
                    <a:p>
                      <a:r>
                        <a:rPr lang="en-US" dirty="0" err="1"/>
                        <a:t>tickfire</a:t>
                      </a:r>
                      <a:r>
                        <a:rPr lang="en-US" dirty="0"/>
                        <a:t> </a:t>
                      </a:r>
                    </a:p>
                    <a:p>
                      <a:r>
                        <a:rPr lang="en-US" dirty="0" err="1"/>
                        <a:t>californiapoweroutage</a:t>
                      </a:r>
                      <a:r>
                        <a:rPr lang="en-US" dirty="0"/>
                        <a:t> </a:t>
                      </a:r>
                    </a:p>
                  </a:txBody>
                  <a:tcPr/>
                </a:tc>
                <a:extLst>
                  <a:ext uri="{0D108BD9-81ED-4DB2-BD59-A6C34878D82A}">
                    <a16:rowId xmlns:a16="http://schemas.microsoft.com/office/drawing/2014/main" val="555396320"/>
                  </a:ext>
                </a:extLst>
              </a:tr>
              <a:tr h="1423917">
                <a:tc>
                  <a:txBody>
                    <a:bodyPr/>
                    <a:lstStyle/>
                    <a:p>
                      <a:r>
                        <a:rPr lang="en-US" dirty="0"/>
                        <a:t>Cluster 1I: </a:t>
                      </a:r>
                    </a:p>
                    <a:p>
                      <a:endParaRPr lang="en-US" dirty="0"/>
                    </a:p>
                  </a:txBody>
                  <a:tcPr/>
                </a:tc>
                <a:tc>
                  <a:txBody>
                    <a:bodyPr/>
                    <a:lstStyle/>
                    <a:p>
                      <a:r>
                        <a:rPr lang="en-US" dirty="0" err="1"/>
                        <a:t>foxnews</a:t>
                      </a:r>
                      <a:r>
                        <a:rPr lang="en-US" dirty="0"/>
                        <a:t> </a:t>
                      </a:r>
                    </a:p>
                    <a:p>
                      <a:r>
                        <a:rPr lang="en-US" dirty="0" err="1"/>
                        <a:t>tuckercarlson</a:t>
                      </a:r>
                      <a:r>
                        <a:rPr lang="en-US" dirty="0"/>
                        <a:t> </a:t>
                      </a:r>
                    </a:p>
                    <a:p>
                      <a:r>
                        <a:rPr lang="en-US" dirty="0"/>
                        <a:t>pray </a:t>
                      </a:r>
                    </a:p>
                    <a:p>
                      <a:r>
                        <a:rPr lang="en-US" dirty="0" err="1"/>
                        <a:t>californiablackouts</a:t>
                      </a:r>
                      <a:r>
                        <a:rPr lang="en-US" dirty="0"/>
                        <a:t> </a:t>
                      </a:r>
                    </a:p>
                    <a:p>
                      <a:r>
                        <a:rPr lang="en-US" dirty="0" err="1"/>
                        <a:t>newsom</a:t>
                      </a:r>
                      <a:r>
                        <a:rPr lang="en-US" dirty="0"/>
                        <a:t> </a:t>
                      </a:r>
                    </a:p>
                  </a:txBody>
                  <a:tcPr/>
                </a:tc>
                <a:extLst>
                  <a:ext uri="{0D108BD9-81ED-4DB2-BD59-A6C34878D82A}">
                    <a16:rowId xmlns:a16="http://schemas.microsoft.com/office/drawing/2014/main" val="1773829418"/>
                  </a:ext>
                </a:extLst>
              </a:tr>
              <a:tr h="15453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 III:</a:t>
                      </a:r>
                    </a:p>
                    <a:p>
                      <a:endParaRPr lang="en-US" dirty="0"/>
                    </a:p>
                  </a:txBody>
                  <a:tcPr/>
                </a:tc>
                <a:tc>
                  <a:txBody>
                    <a:bodyPr/>
                    <a:lstStyle/>
                    <a:p>
                      <a:r>
                        <a:rPr lang="en-US" dirty="0" err="1"/>
                        <a:t>climatechange</a:t>
                      </a:r>
                      <a:r>
                        <a:rPr lang="en-US" dirty="0"/>
                        <a:t> </a:t>
                      </a:r>
                      <a:r>
                        <a:rPr lang="en-US" dirty="0" err="1"/>
                        <a:t>climatecrisis</a:t>
                      </a:r>
                      <a:r>
                        <a:rPr lang="en-US" dirty="0"/>
                        <a:t> </a:t>
                      </a:r>
                      <a:r>
                        <a:rPr lang="en-US" dirty="0" err="1"/>
                        <a:t>climateemergency</a:t>
                      </a:r>
                      <a:r>
                        <a:rPr lang="en-US" dirty="0"/>
                        <a:t> </a:t>
                      </a:r>
                      <a:r>
                        <a:rPr lang="en-US" dirty="0" err="1"/>
                        <a:t>globalwarming</a:t>
                      </a:r>
                      <a:r>
                        <a:rPr lang="en-US" dirty="0"/>
                        <a:t> </a:t>
                      </a:r>
                      <a:r>
                        <a:rPr lang="en-US" dirty="0" err="1"/>
                        <a:t>climatechangeisreal</a:t>
                      </a:r>
                      <a:endParaRPr lang="en-US" dirty="0"/>
                    </a:p>
                  </a:txBody>
                  <a:tcPr/>
                </a:tc>
                <a:extLst>
                  <a:ext uri="{0D108BD9-81ED-4DB2-BD59-A6C34878D82A}">
                    <a16:rowId xmlns:a16="http://schemas.microsoft.com/office/drawing/2014/main" val="3061693265"/>
                  </a:ext>
                </a:extLst>
              </a:tr>
            </a:tbl>
          </a:graphicData>
        </a:graphic>
      </p:graphicFrame>
      <p:sp>
        <p:nvSpPr>
          <p:cNvPr id="6" name="Title 1">
            <a:extLst>
              <a:ext uri="{FF2B5EF4-FFF2-40B4-BE49-F238E27FC236}">
                <a16:creationId xmlns:a16="http://schemas.microsoft.com/office/drawing/2014/main" id="{1A819DD6-CEC1-1444-B105-49E777F09D8B}"/>
              </a:ext>
            </a:extLst>
          </p:cNvPr>
          <p:cNvSpPr txBox="1">
            <a:spLocks/>
          </p:cNvSpPr>
          <p:nvPr/>
        </p:nvSpPr>
        <p:spPr>
          <a:xfrm>
            <a:off x="1110272" y="402482"/>
            <a:ext cx="10178322" cy="111481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3600" dirty="0"/>
              <a:t>Strategy 2: </a:t>
            </a:r>
            <a:br>
              <a:rPr lang="en-US" sz="3600" dirty="0"/>
            </a:br>
            <a:r>
              <a:rPr lang="en-US" sz="3600" dirty="0"/>
              <a:t>CLUSTERING TWEETS </a:t>
            </a:r>
          </a:p>
        </p:txBody>
      </p:sp>
      <p:graphicFrame>
        <p:nvGraphicFramePr>
          <p:cNvPr id="13" name="Content Placeholder 6">
            <a:extLst>
              <a:ext uri="{FF2B5EF4-FFF2-40B4-BE49-F238E27FC236}">
                <a16:creationId xmlns:a16="http://schemas.microsoft.com/office/drawing/2014/main" id="{0B8BE6A6-98BD-5D42-A550-C1D485419DD9}"/>
              </a:ext>
            </a:extLst>
          </p:cNvPr>
          <p:cNvGraphicFramePr>
            <a:graphicFrameLocks/>
          </p:cNvGraphicFramePr>
          <p:nvPr>
            <p:extLst>
              <p:ext uri="{D42A27DB-BD31-4B8C-83A1-F6EECF244321}">
                <p14:modId xmlns:p14="http://schemas.microsoft.com/office/powerpoint/2010/main" val="3015067129"/>
              </p:ext>
            </p:extLst>
          </p:nvPr>
        </p:nvGraphicFramePr>
        <p:xfrm>
          <a:off x="4633894" y="1706322"/>
          <a:ext cx="3272484" cy="3296920"/>
        </p:xfrm>
        <a:graphic>
          <a:graphicData uri="http://schemas.openxmlformats.org/drawingml/2006/table">
            <a:tbl>
              <a:tblPr firstRow="1" bandRow="1">
                <a:tableStyleId>{6E25E649-3F16-4E02-A733-19D2CDBF48F0}</a:tableStyleId>
              </a:tblPr>
              <a:tblGrid>
                <a:gridCol w="1133860">
                  <a:extLst>
                    <a:ext uri="{9D8B030D-6E8A-4147-A177-3AD203B41FA5}">
                      <a16:colId xmlns:a16="http://schemas.microsoft.com/office/drawing/2014/main" val="97279491"/>
                    </a:ext>
                  </a:extLst>
                </a:gridCol>
                <a:gridCol w="2138624">
                  <a:extLst>
                    <a:ext uri="{9D8B030D-6E8A-4147-A177-3AD203B41FA5}">
                      <a16:colId xmlns:a16="http://schemas.microsoft.com/office/drawing/2014/main" val="1820781549"/>
                    </a:ext>
                  </a:extLst>
                </a:gridCol>
              </a:tblGrid>
              <a:tr h="370840">
                <a:tc gridSpan="2">
                  <a:txBody>
                    <a:bodyPr/>
                    <a:lstStyle/>
                    <a:p>
                      <a:pPr algn="l"/>
                      <a:r>
                        <a:rPr lang="en-US" dirty="0"/>
                        <a:t>Addressee clusters</a:t>
                      </a:r>
                    </a:p>
                  </a:txBody>
                  <a:tcPr/>
                </a:tc>
                <a:tc hMerge="1">
                  <a:txBody>
                    <a:bodyPr/>
                    <a:lstStyle/>
                    <a:p>
                      <a:pPr algn="ctr"/>
                      <a:endParaRPr lang="en-US" dirty="0"/>
                    </a:p>
                  </a:txBody>
                  <a:tcPr/>
                </a:tc>
                <a:extLst>
                  <a:ext uri="{0D108BD9-81ED-4DB2-BD59-A6C34878D82A}">
                    <a16:rowId xmlns:a16="http://schemas.microsoft.com/office/drawing/2014/main" val="3903727867"/>
                  </a:ext>
                </a:extLst>
              </a:tr>
              <a:tr h="370840">
                <a:tc>
                  <a:txBody>
                    <a:bodyPr/>
                    <a:lstStyle/>
                    <a:p>
                      <a:r>
                        <a:rPr lang="en-US" dirty="0"/>
                        <a:t>Cluster I:</a:t>
                      </a:r>
                    </a:p>
                  </a:txBody>
                  <a:tcPr/>
                </a:tc>
                <a:tc>
                  <a:txBody>
                    <a:bodyPr/>
                    <a:lstStyle/>
                    <a:p>
                      <a:r>
                        <a:rPr lang="en-US" dirty="0" err="1"/>
                        <a:t>youtube</a:t>
                      </a:r>
                      <a:r>
                        <a:rPr lang="en-US" dirty="0"/>
                        <a:t> </a:t>
                      </a:r>
                    </a:p>
                    <a:p>
                      <a:r>
                        <a:rPr lang="en-US" dirty="0" err="1"/>
                        <a:t>abc</a:t>
                      </a:r>
                      <a:r>
                        <a:rPr lang="en-US" dirty="0"/>
                        <a:t> </a:t>
                      </a:r>
                    </a:p>
                    <a:p>
                      <a:r>
                        <a:rPr lang="en-US" dirty="0" err="1"/>
                        <a:t>gavinnewsom</a:t>
                      </a:r>
                      <a:r>
                        <a:rPr lang="en-US" dirty="0"/>
                        <a:t> </a:t>
                      </a:r>
                      <a:r>
                        <a:rPr lang="en-US" dirty="0" err="1"/>
                        <a:t>nbcnews</a:t>
                      </a:r>
                      <a:r>
                        <a:rPr lang="en-US" dirty="0"/>
                        <a:t> </a:t>
                      </a:r>
                    </a:p>
                    <a:p>
                      <a:r>
                        <a:rPr lang="en-US" dirty="0" err="1"/>
                        <a:t>googlenews</a:t>
                      </a:r>
                      <a:r>
                        <a:rPr lang="en-US" dirty="0"/>
                        <a:t> </a:t>
                      </a:r>
                    </a:p>
                  </a:txBody>
                  <a:tcPr/>
                </a:tc>
                <a:extLst>
                  <a:ext uri="{0D108BD9-81ED-4DB2-BD59-A6C34878D82A}">
                    <a16:rowId xmlns:a16="http://schemas.microsoft.com/office/drawing/2014/main" val="555396320"/>
                  </a:ext>
                </a:extLst>
              </a:tr>
              <a:tr h="370840">
                <a:tc>
                  <a:txBody>
                    <a:bodyPr/>
                    <a:lstStyle/>
                    <a:p>
                      <a:r>
                        <a:rPr lang="en-US" dirty="0"/>
                        <a:t>Cluster 1I:</a:t>
                      </a:r>
                    </a:p>
                  </a:txBody>
                  <a:tcPr/>
                </a:tc>
                <a:tc>
                  <a:txBody>
                    <a:bodyPr/>
                    <a:lstStyle/>
                    <a:p>
                      <a:r>
                        <a:rPr lang="en-US" dirty="0" err="1"/>
                        <a:t>realdonaldtrump</a:t>
                      </a:r>
                      <a:r>
                        <a:rPr lang="en-US" dirty="0"/>
                        <a:t> </a:t>
                      </a:r>
                      <a:r>
                        <a:rPr lang="en-US" dirty="0" err="1"/>
                        <a:t>gavinnewsom</a:t>
                      </a:r>
                      <a:endParaRPr lang="en-US" dirty="0"/>
                    </a:p>
                    <a:p>
                      <a:r>
                        <a:rPr lang="en-US" dirty="0" err="1"/>
                        <a:t>potus</a:t>
                      </a:r>
                      <a:r>
                        <a:rPr lang="en-US" dirty="0"/>
                        <a:t> </a:t>
                      </a:r>
                    </a:p>
                    <a:p>
                      <a:r>
                        <a:rPr lang="en-US" dirty="0" err="1"/>
                        <a:t>abc</a:t>
                      </a:r>
                      <a:r>
                        <a:rPr lang="en-US" dirty="0"/>
                        <a:t> </a:t>
                      </a:r>
                    </a:p>
                    <a:p>
                      <a:r>
                        <a:rPr lang="en-US" dirty="0" err="1"/>
                        <a:t>gop</a:t>
                      </a:r>
                      <a:endParaRPr lang="en-US" dirty="0"/>
                    </a:p>
                  </a:txBody>
                  <a:tcPr/>
                </a:tc>
                <a:extLst>
                  <a:ext uri="{0D108BD9-81ED-4DB2-BD59-A6C34878D82A}">
                    <a16:rowId xmlns:a16="http://schemas.microsoft.com/office/drawing/2014/main" val="3480949764"/>
                  </a:ext>
                </a:extLst>
              </a:tr>
            </a:tbl>
          </a:graphicData>
        </a:graphic>
      </p:graphicFrame>
      <p:graphicFrame>
        <p:nvGraphicFramePr>
          <p:cNvPr id="14" name="Content Placeholder 6">
            <a:extLst>
              <a:ext uri="{FF2B5EF4-FFF2-40B4-BE49-F238E27FC236}">
                <a16:creationId xmlns:a16="http://schemas.microsoft.com/office/drawing/2014/main" id="{E56CAD27-D275-D84C-AC49-A9BCCC49730A}"/>
              </a:ext>
            </a:extLst>
          </p:cNvPr>
          <p:cNvGraphicFramePr>
            <a:graphicFrameLocks/>
          </p:cNvGraphicFramePr>
          <p:nvPr>
            <p:extLst>
              <p:ext uri="{D42A27DB-BD31-4B8C-83A1-F6EECF244321}">
                <p14:modId xmlns:p14="http://schemas.microsoft.com/office/powerpoint/2010/main" val="3132784021"/>
              </p:ext>
            </p:extLst>
          </p:nvPr>
        </p:nvGraphicFramePr>
        <p:xfrm>
          <a:off x="8157516" y="1713244"/>
          <a:ext cx="3498572" cy="3296920"/>
        </p:xfrm>
        <a:graphic>
          <a:graphicData uri="http://schemas.openxmlformats.org/drawingml/2006/table">
            <a:tbl>
              <a:tblPr firstRow="1" bandRow="1">
                <a:tableStyleId>{6E25E649-3F16-4E02-A733-19D2CDBF48F0}</a:tableStyleId>
              </a:tblPr>
              <a:tblGrid>
                <a:gridCol w="1119093">
                  <a:extLst>
                    <a:ext uri="{9D8B030D-6E8A-4147-A177-3AD203B41FA5}">
                      <a16:colId xmlns:a16="http://schemas.microsoft.com/office/drawing/2014/main" val="97279491"/>
                    </a:ext>
                  </a:extLst>
                </a:gridCol>
                <a:gridCol w="2379479">
                  <a:extLst>
                    <a:ext uri="{9D8B030D-6E8A-4147-A177-3AD203B41FA5}">
                      <a16:colId xmlns:a16="http://schemas.microsoft.com/office/drawing/2014/main" val="3628462042"/>
                    </a:ext>
                  </a:extLst>
                </a:gridCol>
              </a:tblGrid>
              <a:tr h="370840">
                <a:tc gridSpan="2">
                  <a:txBody>
                    <a:bodyPr/>
                    <a:lstStyle/>
                    <a:p>
                      <a:r>
                        <a:rPr lang="en-US" dirty="0"/>
                        <a:t>Text clusters</a:t>
                      </a:r>
                    </a:p>
                  </a:txBody>
                  <a:tcPr/>
                </a:tc>
                <a:tc hMerge="1">
                  <a:txBody>
                    <a:bodyPr/>
                    <a:lstStyle/>
                    <a:p>
                      <a:endParaRPr lang="en-US" dirty="0"/>
                    </a:p>
                  </a:txBody>
                  <a:tcPr/>
                </a:tc>
                <a:extLst>
                  <a:ext uri="{0D108BD9-81ED-4DB2-BD59-A6C34878D82A}">
                    <a16:rowId xmlns:a16="http://schemas.microsoft.com/office/drawing/2014/main" val="3903727867"/>
                  </a:ext>
                </a:extLst>
              </a:tr>
              <a:tr h="370840">
                <a:tc>
                  <a:txBody>
                    <a:bodyPr/>
                    <a:lstStyle/>
                    <a:p>
                      <a:r>
                        <a:rPr lang="en-US" dirty="0"/>
                        <a:t>Cluster I:</a:t>
                      </a:r>
                    </a:p>
                  </a:txBody>
                  <a:tcPr/>
                </a:tc>
                <a:tc>
                  <a:txBody>
                    <a:bodyPr/>
                    <a:lstStyle/>
                    <a:p>
                      <a:r>
                        <a:rPr lang="en-US" dirty="0"/>
                        <a:t>trump threatens threatens cut </a:t>
                      </a:r>
                    </a:p>
                    <a:p>
                      <a:r>
                        <a:rPr lang="en-US" dirty="0"/>
                        <a:t>federal aid </a:t>
                      </a:r>
                    </a:p>
                    <a:p>
                      <a:r>
                        <a:rPr lang="en-US" dirty="0"/>
                        <a:t>threatens pull </a:t>
                      </a:r>
                    </a:p>
                    <a:p>
                      <a:r>
                        <a:rPr lang="en-US" dirty="0"/>
                        <a:t>pull federal </a:t>
                      </a:r>
                    </a:p>
                  </a:txBody>
                  <a:tcPr/>
                </a:tc>
                <a:extLst>
                  <a:ext uri="{0D108BD9-81ED-4DB2-BD59-A6C34878D82A}">
                    <a16:rowId xmlns:a16="http://schemas.microsoft.com/office/drawing/2014/main" val="555396320"/>
                  </a:ext>
                </a:extLst>
              </a:tr>
              <a:tr h="370840">
                <a:tc>
                  <a:txBody>
                    <a:bodyPr/>
                    <a:lstStyle/>
                    <a:p>
                      <a:r>
                        <a:rPr lang="en-US" dirty="0"/>
                        <a:t>Cluster 1I:</a:t>
                      </a:r>
                    </a:p>
                  </a:txBody>
                  <a:tcPr/>
                </a:tc>
                <a:tc>
                  <a:txBody>
                    <a:bodyPr/>
                    <a:lstStyle/>
                    <a:p>
                      <a:r>
                        <a:rPr lang="en-US" dirty="0" err="1"/>
                        <a:t>daniel</a:t>
                      </a:r>
                      <a:r>
                        <a:rPr lang="en-US" dirty="0"/>
                        <a:t> turner</a:t>
                      </a:r>
                    </a:p>
                    <a:p>
                      <a:r>
                        <a:rPr lang="en-US" dirty="0"/>
                        <a:t>climate change </a:t>
                      </a:r>
                    </a:p>
                    <a:p>
                      <a:r>
                        <a:rPr lang="en-US" dirty="0"/>
                        <a:t>hey </a:t>
                      </a:r>
                      <a:r>
                        <a:rPr lang="en-US" dirty="0" err="1"/>
                        <a:t>aoc</a:t>
                      </a:r>
                      <a:r>
                        <a:rPr lang="en-US" dirty="0"/>
                        <a:t> </a:t>
                      </a:r>
                    </a:p>
                    <a:p>
                      <a:r>
                        <a:rPr lang="en-US" dirty="0"/>
                        <a:t>government dereliction </a:t>
                      </a:r>
                    </a:p>
                    <a:p>
                      <a:r>
                        <a:rPr lang="en-US" dirty="0"/>
                        <a:t>not climate</a:t>
                      </a:r>
                    </a:p>
                  </a:txBody>
                  <a:tcPr/>
                </a:tc>
                <a:extLst>
                  <a:ext uri="{0D108BD9-81ED-4DB2-BD59-A6C34878D82A}">
                    <a16:rowId xmlns:a16="http://schemas.microsoft.com/office/drawing/2014/main" val="3361131682"/>
                  </a:ext>
                </a:extLst>
              </a:tr>
            </a:tbl>
          </a:graphicData>
        </a:graphic>
      </p:graphicFrame>
    </p:spTree>
    <p:extLst>
      <p:ext uri="{BB962C8B-B14F-4D97-AF65-F5344CB8AC3E}">
        <p14:creationId xmlns:p14="http://schemas.microsoft.com/office/powerpoint/2010/main" val="299943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8950-E300-4289-85BE-22B05970BA73}"/>
              </a:ext>
            </a:extLst>
          </p:cNvPr>
          <p:cNvSpPr>
            <a:spLocks noGrp="1"/>
          </p:cNvSpPr>
          <p:nvPr>
            <p:ph type="title"/>
          </p:nvPr>
        </p:nvSpPr>
        <p:spPr>
          <a:xfrm>
            <a:off x="1141146" y="549767"/>
            <a:ext cx="10178322" cy="596023"/>
          </a:xfrm>
        </p:spPr>
        <p:txBody>
          <a:bodyPr>
            <a:normAutofit/>
          </a:bodyPr>
          <a:lstStyle/>
          <a:p>
            <a:r>
              <a:rPr lang="en-US" sz="3600" dirty="0"/>
              <a:t>consolidation</a:t>
            </a:r>
          </a:p>
        </p:txBody>
      </p:sp>
      <p:pic>
        <p:nvPicPr>
          <p:cNvPr id="8" name="Picture 7" descr="A close up of a logo&#10;&#10;Description automatically generated">
            <a:extLst>
              <a:ext uri="{FF2B5EF4-FFF2-40B4-BE49-F238E27FC236}">
                <a16:creationId xmlns:a16="http://schemas.microsoft.com/office/drawing/2014/main" id="{6BE62084-32AF-A646-8769-4AAA0D721A58}"/>
              </a:ext>
            </a:extLst>
          </p:cNvPr>
          <p:cNvPicPr>
            <a:picLocks noChangeAspect="1"/>
          </p:cNvPicPr>
          <p:nvPr/>
        </p:nvPicPr>
        <p:blipFill>
          <a:blip r:embed="rId2"/>
          <a:stretch>
            <a:fillRect/>
          </a:stretch>
        </p:blipFill>
        <p:spPr>
          <a:xfrm>
            <a:off x="7243443" y="683491"/>
            <a:ext cx="4076025" cy="2745509"/>
          </a:xfrm>
          <a:prstGeom prst="rect">
            <a:avLst/>
          </a:prstGeom>
        </p:spPr>
      </p:pic>
      <p:pic>
        <p:nvPicPr>
          <p:cNvPr id="10" name="Picture 9" descr="A picture containing fence&#10;&#10;Description automatically generated">
            <a:extLst>
              <a:ext uri="{FF2B5EF4-FFF2-40B4-BE49-F238E27FC236}">
                <a16:creationId xmlns:a16="http://schemas.microsoft.com/office/drawing/2014/main" id="{33092CF8-E869-A148-B5B8-E611C29C151A}"/>
              </a:ext>
            </a:extLst>
          </p:cNvPr>
          <p:cNvPicPr>
            <a:picLocks noChangeAspect="1"/>
          </p:cNvPicPr>
          <p:nvPr/>
        </p:nvPicPr>
        <p:blipFill>
          <a:blip r:embed="rId3"/>
          <a:stretch>
            <a:fillRect/>
          </a:stretch>
        </p:blipFill>
        <p:spPr>
          <a:xfrm>
            <a:off x="7243443" y="3562724"/>
            <a:ext cx="4076026" cy="2781038"/>
          </a:xfrm>
          <a:prstGeom prst="rect">
            <a:avLst/>
          </a:prstGeom>
        </p:spPr>
      </p:pic>
      <p:pic>
        <p:nvPicPr>
          <p:cNvPr id="12" name="Picture 11" descr="A picture containing fence&#10;&#10;Description automatically generated">
            <a:extLst>
              <a:ext uri="{FF2B5EF4-FFF2-40B4-BE49-F238E27FC236}">
                <a16:creationId xmlns:a16="http://schemas.microsoft.com/office/drawing/2014/main" id="{5BF9EBCB-5050-6044-A693-A332973BD18A}"/>
              </a:ext>
            </a:extLst>
          </p:cNvPr>
          <p:cNvPicPr>
            <a:picLocks noChangeAspect="1"/>
          </p:cNvPicPr>
          <p:nvPr/>
        </p:nvPicPr>
        <p:blipFill>
          <a:blip r:embed="rId4"/>
          <a:stretch>
            <a:fillRect/>
          </a:stretch>
        </p:blipFill>
        <p:spPr>
          <a:xfrm>
            <a:off x="1125818" y="1682288"/>
            <a:ext cx="5670687" cy="3760871"/>
          </a:xfrm>
          <a:prstGeom prst="rect">
            <a:avLst/>
          </a:prstGeom>
        </p:spPr>
      </p:pic>
      <p:sp>
        <p:nvSpPr>
          <p:cNvPr id="13" name="Rectangle 12">
            <a:extLst>
              <a:ext uri="{FF2B5EF4-FFF2-40B4-BE49-F238E27FC236}">
                <a16:creationId xmlns:a16="http://schemas.microsoft.com/office/drawing/2014/main" id="{A90AF164-6313-574F-90FC-14748402D705}"/>
              </a:ext>
            </a:extLst>
          </p:cNvPr>
          <p:cNvSpPr/>
          <p:nvPr/>
        </p:nvSpPr>
        <p:spPr>
          <a:xfrm>
            <a:off x="2934119" y="2602523"/>
            <a:ext cx="291402" cy="2682910"/>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DCECBD-FCD4-954D-A7FB-337FFA01CEF9}"/>
              </a:ext>
            </a:extLst>
          </p:cNvPr>
          <p:cNvSpPr/>
          <p:nvPr/>
        </p:nvSpPr>
        <p:spPr>
          <a:xfrm>
            <a:off x="6442194" y="1800329"/>
            <a:ext cx="291402" cy="3555442"/>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4AF576-3DB9-574D-BAF3-48E223DBD562}"/>
              </a:ext>
            </a:extLst>
          </p:cNvPr>
          <p:cNvSpPr/>
          <p:nvPr/>
        </p:nvSpPr>
        <p:spPr>
          <a:xfrm>
            <a:off x="9257881" y="947894"/>
            <a:ext cx="291402" cy="2297724"/>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3E49885-ADC7-1645-AF07-1789B956BCE2}"/>
              </a:ext>
            </a:extLst>
          </p:cNvPr>
          <p:cNvSpPr/>
          <p:nvPr/>
        </p:nvSpPr>
        <p:spPr>
          <a:xfrm>
            <a:off x="10142973" y="768698"/>
            <a:ext cx="291402" cy="2476920"/>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B668C3-6BF4-3D41-9A5E-CBA2C3AD9331}"/>
              </a:ext>
            </a:extLst>
          </p:cNvPr>
          <p:cNvSpPr/>
          <p:nvPr/>
        </p:nvSpPr>
        <p:spPr>
          <a:xfrm>
            <a:off x="7833527" y="3637503"/>
            <a:ext cx="291402" cy="2537006"/>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19044F-78A0-E442-84E5-A7CC2AEFAF40}"/>
              </a:ext>
            </a:extLst>
          </p:cNvPr>
          <p:cNvSpPr/>
          <p:nvPr/>
        </p:nvSpPr>
        <p:spPr>
          <a:xfrm>
            <a:off x="8642486" y="3798277"/>
            <a:ext cx="291402" cy="2376232"/>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36DD7B5-6A5B-7545-A8BD-87DE7A71D582}"/>
              </a:ext>
            </a:extLst>
          </p:cNvPr>
          <p:cNvSpPr txBox="1"/>
          <p:nvPr/>
        </p:nvSpPr>
        <p:spPr>
          <a:xfrm>
            <a:off x="1108078" y="1312956"/>
            <a:ext cx="3840480" cy="369332"/>
          </a:xfrm>
          <a:prstGeom prst="rect">
            <a:avLst/>
          </a:prstGeom>
          <a:noFill/>
        </p:spPr>
        <p:txBody>
          <a:bodyPr wrap="square" rtlCol="0">
            <a:spAutoFit/>
          </a:bodyPr>
          <a:lstStyle/>
          <a:p>
            <a:r>
              <a:rPr lang="en-US" b="1" dirty="0">
                <a:solidFill>
                  <a:schemeClr val="accent1"/>
                </a:solidFill>
              </a:rPr>
              <a:t>Tweets </a:t>
            </a:r>
          </a:p>
        </p:txBody>
      </p:sp>
      <p:sp>
        <p:nvSpPr>
          <p:cNvPr id="20" name="TextBox 19">
            <a:extLst>
              <a:ext uri="{FF2B5EF4-FFF2-40B4-BE49-F238E27FC236}">
                <a16:creationId xmlns:a16="http://schemas.microsoft.com/office/drawing/2014/main" id="{FC17EFEC-27D6-E64A-92FE-A660722837E4}"/>
              </a:ext>
            </a:extLst>
          </p:cNvPr>
          <p:cNvSpPr txBox="1"/>
          <p:nvPr/>
        </p:nvSpPr>
        <p:spPr>
          <a:xfrm>
            <a:off x="7128716" y="314159"/>
            <a:ext cx="3840480" cy="369332"/>
          </a:xfrm>
          <a:prstGeom prst="rect">
            <a:avLst/>
          </a:prstGeom>
          <a:noFill/>
        </p:spPr>
        <p:txBody>
          <a:bodyPr wrap="square" rtlCol="0">
            <a:spAutoFit/>
          </a:bodyPr>
          <a:lstStyle/>
          <a:p>
            <a:r>
              <a:rPr lang="en-US" b="1" dirty="0">
                <a:solidFill>
                  <a:schemeClr val="accent1"/>
                </a:solidFill>
              </a:rPr>
              <a:t>Hashtags </a:t>
            </a:r>
          </a:p>
        </p:txBody>
      </p:sp>
      <p:sp>
        <p:nvSpPr>
          <p:cNvPr id="21" name="TextBox 20">
            <a:extLst>
              <a:ext uri="{FF2B5EF4-FFF2-40B4-BE49-F238E27FC236}">
                <a16:creationId xmlns:a16="http://schemas.microsoft.com/office/drawing/2014/main" id="{DADBE1C0-31DC-F845-84C9-BBE42A1DAE4E}"/>
              </a:ext>
            </a:extLst>
          </p:cNvPr>
          <p:cNvSpPr txBox="1"/>
          <p:nvPr/>
        </p:nvSpPr>
        <p:spPr>
          <a:xfrm>
            <a:off x="7128716" y="6292820"/>
            <a:ext cx="3840480" cy="369332"/>
          </a:xfrm>
          <a:prstGeom prst="rect">
            <a:avLst/>
          </a:prstGeom>
          <a:noFill/>
        </p:spPr>
        <p:txBody>
          <a:bodyPr wrap="square" rtlCol="0">
            <a:spAutoFit/>
          </a:bodyPr>
          <a:lstStyle/>
          <a:p>
            <a:r>
              <a:rPr lang="en-US" b="1" dirty="0">
                <a:solidFill>
                  <a:schemeClr val="accent1"/>
                </a:solidFill>
              </a:rPr>
              <a:t>Addressees </a:t>
            </a:r>
          </a:p>
        </p:txBody>
      </p:sp>
    </p:spTree>
    <p:extLst>
      <p:ext uri="{BB962C8B-B14F-4D97-AF65-F5344CB8AC3E}">
        <p14:creationId xmlns:p14="http://schemas.microsoft.com/office/powerpoint/2010/main" val="2439872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8950-E300-4289-85BE-22B05970BA73}"/>
              </a:ext>
            </a:extLst>
          </p:cNvPr>
          <p:cNvSpPr>
            <a:spLocks noGrp="1"/>
          </p:cNvSpPr>
          <p:nvPr>
            <p:ph type="title"/>
          </p:nvPr>
        </p:nvSpPr>
        <p:spPr>
          <a:xfrm>
            <a:off x="1251677" y="645105"/>
            <a:ext cx="4357499" cy="1320855"/>
          </a:xfrm>
        </p:spPr>
        <p:txBody>
          <a:bodyPr>
            <a:normAutofit/>
          </a:bodyPr>
          <a:lstStyle/>
          <a:p>
            <a:r>
              <a:rPr lang="en-US" sz="4400" dirty="0"/>
              <a:t>Conclusions </a:t>
            </a:r>
          </a:p>
        </p:txBody>
      </p:sp>
      <p:sp>
        <p:nvSpPr>
          <p:cNvPr id="3" name="Content Placeholder 2">
            <a:extLst>
              <a:ext uri="{FF2B5EF4-FFF2-40B4-BE49-F238E27FC236}">
                <a16:creationId xmlns:a16="http://schemas.microsoft.com/office/drawing/2014/main" id="{8F682759-6B0B-4E54-82E2-C9073196CF12}"/>
              </a:ext>
            </a:extLst>
          </p:cNvPr>
          <p:cNvSpPr>
            <a:spLocks noGrp="1"/>
          </p:cNvSpPr>
          <p:nvPr>
            <p:ph idx="1"/>
          </p:nvPr>
        </p:nvSpPr>
        <p:spPr>
          <a:xfrm>
            <a:off x="1583028" y="5139660"/>
            <a:ext cx="9680929" cy="1320855"/>
          </a:xfrm>
        </p:spPr>
        <p:txBody>
          <a:bodyPr>
            <a:normAutofit/>
          </a:bodyPr>
          <a:lstStyle/>
          <a:p>
            <a:pPr marL="0" indent="0">
              <a:lnSpc>
                <a:spcPct val="100000"/>
              </a:lnSpc>
              <a:buNone/>
            </a:pPr>
            <a:r>
              <a:rPr lang="en-US" sz="1800" dirty="0">
                <a:solidFill>
                  <a:schemeClr val="tx1"/>
                </a:solidFill>
              </a:rPr>
              <a:t>Although some machine learning methods can be useful at identifying misinformation and bots in tweets, this is a problem that needs </a:t>
            </a:r>
            <a:r>
              <a:rPr lang="en-US" sz="1800" u="sng" dirty="0">
                <a:solidFill>
                  <a:schemeClr val="tx1"/>
                </a:solidFill>
              </a:rPr>
              <a:t>some human analysis</a:t>
            </a:r>
            <a:r>
              <a:rPr lang="en-US" sz="1800" dirty="0">
                <a:solidFill>
                  <a:schemeClr val="tx1"/>
                </a:solidFill>
              </a:rPr>
              <a:t> as well. Bot detection is hard and there are some kinds of bot-like behaviors that are spotted more easily by humans. </a:t>
            </a:r>
            <a:endParaRPr lang="en-US" sz="1100" dirty="0">
              <a:solidFill>
                <a:schemeClr val="tx1"/>
              </a:solidFill>
            </a:endParaRPr>
          </a:p>
        </p:txBody>
      </p:sp>
      <p:pic>
        <p:nvPicPr>
          <p:cNvPr id="4" name="Picture 3" descr="A close up of a toy&#10;&#10;Description automatically generated">
            <a:extLst>
              <a:ext uri="{FF2B5EF4-FFF2-40B4-BE49-F238E27FC236}">
                <a16:creationId xmlns:a16="http://schemas.microsoft.com/office/drawing/2014/main" id="{202A2A7D-F8D7-4D46-B9B8-F89BD623E194}"/>
              </a:ext>
            </a:extLst>
          </p:cNvPr>
          <p:cNvPicPr>
            <a:picLocks noChangeAspect="1"/>
          </p:cNvPicPr>
          <p:nvPr/>
        </p:nvPicPr>
        <p:blipFill rotWithShape="1">
          <a:blip r:embed="rId2"/>
          <a:srcRect t="13187" r="5307" b="10924"/>
          <a:stretch/>
        </p:blipFill>
        <p:spPr>
          <a:xfrm>
            <a:off x="3835120" y="2742034"/>
            <a:ext cx="5176744" cy="2209212"/>
          </a:xfrm>
          <a:prstGeom prst="rect">
            <a:avLst/>
          </a:prstGeom>
        </p:spPr>
      </p:pic>
      <p:sp>
        <p:nvSpPr>
          <p:cNvPr id="5" name="Rectangle 4">
            <a:extLst>
              <a:ext uri="{FF2B5EF4-FFF2-40B4-BE49-F238E27FC236}">
                <a16:creationId xmlns:a16="http://schemas.microsoft.com/office/drawing/2014/main" id="{9F0B979C-6F68-B44F-9ED0-A2A254F07D3B}"/>
              </a:ext>
            </a:extLst>
          </p:cNvPr>
          <p:cNvSpPr/>
          <p:nvPr/>
        </p:nvSpPr>
        <p:spPr>
          <a:xfrm>
            <a:off x="2318741" y="1421179"/>
            <a:ext cx="8209502" cy="954107"/>
          </a:xfrm>
          <a:prstGeom prst="rect">
            <a:avLst/>
          </a:prstGeom>
        </p:spPr>
        <p:txBody>
          <a:bodyPr wrap="square">
            <a:spAutoFit/>
          </a:bodyPr>
          <a:lstStyle/>
          <a:p>
            <a:pPr algn="ctr"/>
            <a:r>
              <a:rPr lang="en-US" sz="2800" b="1" dirty="0">
                <a:solidFill>
                  <a:schemeClr val="accent1"/>
                </a:solidFill>
              </a:rPr>
              <a:t>Machine learning is a tool complement, not supplement human analysis.</a:t>
            </a:r>
          </a:p>
        </p:txBody>
      </p:sp>
    </p:spTree>
    <p:extLst>
      <p:ext uri="{BB962C8B-B14F-4D97-AF65-F5344CB8AC3E}">
        <p14:creationId xmlns:p14="http://schemas.microsoft.com/office/powerpoint/2010/main" val="1457668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8950-E300-4289-85BE-22B05970BA73}"/>
              </a:ext>
            </a:extLst>
          </p:cNvPr>
          <p:cNvSpPr>
            <a:spLocks noGrp="1"/>
          </p:cNvSpPr>
          <p:nvPr>
            <p:ph type="title"/>
          </p:nvPr>
        </p:nvSpPr>
        <p:spPr>
          <a:xfrm>
            <a:off x="1251677" y="645105"/>
            <a:ext cx="4357499" cy="1320855"/>
          </a:xfrm>
        </p:spPr>
        <p:txBody>
          <a:bodyPr>
            <a:normAutofit/>
          </a:bodyPr>
          <a:lstStyle/>
          <a:p>
            <a:r>
              <a:rPr lang="en-US" sz="4400" dirty="0"/>
              <a:t>Conclusions </a:t>
            </a:r>
          </a:p>
        </p:txBody>
      </p:sp>
      <p:sp>
        <p:nvSpPr>
          <p:cNvPr id="5" name="Rectangle 4">
            <a:extLst>
              <a:ext uri="{FF2B5EF4-FFF2-40B4-BE49-F238E27FC236}">
                <a16:creationId xmlns:a16="http://schemas.microsoft.com/office/drawing/2014/main" id="{9F0B979C-6F68-B44F-9ED0-A2A254F07D3B}"/>
              </a:ext>
            </a:extLst>
          </p:cNvPr>
          <p:cNvSpPr/>
          <p:nvPr/>
        </p:nvSpPr>
        <p:spPr>
          <a:xfrm>
            <a:off x="1650670" y="1338775"/>
            <a:ext cx="9138830" cy="523220"/>
          </a:xfrm>
          <a:prstGeom prst="rect">
            <a:avLst/>
          </a:prstGeom>
        </p:spPr>
        <p:txBody>
          <a:bodyPr wrap="square">
            <a:spAutoFit/>
          </a:bodyPr>
          <a:lstStyle/>
          <a:p>
            <a:pPr algn="ctr"/>
            <a:r>
              <a:rPr lang="en-US" sz="2800" b="1" dirty="0">
                <a:solidFill>
                  <a:schemeClr val="accent1"/>
                </a:solidFill>
              </a:rPr>
              <a:t>Not all bots are bad, and some humans are worse.</a:t>
            </a:r>
          </a:p>
        </p:txBody>
      </p:sp>
      <p:pic>
        <p:nvPicPr>
          <p:cNvPr id="8" name="Picture 7">
            <a:extLst>
              <a:ext uri="{FF2B5EF4-FFF2-40B4-BE49-F238E27FC236}">
                <a16:creationId xmlns:a16="http://schemas.microsoft.com/office/drawing/2014/main" id="{E44346A3-2FC3-164A-8D01-1FB29BA4DC14}"/>
              </a:ext>
            </a:extLst>
          </p:cNvPr>
          <p:cNvPicPr>
            <a:picLocks noChangeAspect="1"/>
          </p:cNvPicPr>
          <p:nvPr/>
        </p:nvPicPr>
        <p:blipFill>
          <a:blip r:embed="rId2"/>
          <a:stretch>
            <a:fillRect/>
          </a:stretch>
        </p:blipFill>
        <p:spPr>
          <a:xfrm>
            <a:off x="1251677" y="2137558"/>
            <a:ext cx="3194470" cy="4075337"/>
          </a:xfrm>
          <a:prstGeom prst="rect">
            <a:avLst/>
          </a:prstGeom>
        </p:spPr>
      </p:pic>
      <p:pic>
        <p:nvPicPr>
          <p:cNvPr id="9" name="Picture 8">
            <a:extLst>
              <a:ext uri="{FF2B5EF4-FFF2-40B4-BE49-F238E27FC236}">
                <a16:creationId xmlns:a16="http://schemas.microsoft.com/office/drawing/2014/main" id="{470DF0AB-B7DB-EF48-860B-F8DE7E71E49D}"/>
              </a:ext>
            </a:extLst>
          </p:cNvPr>
          <p:cNvPicPr>
            <a:picLocks noChangeAspect="1"/>
          </p:cNvPicPr>
          <p:nvPr/>
        </p:nvPicPr>
        <p:blipFill>
          <a:blip r:embed="rId3"/>
          <a:stretch>
            <a:fillRect/>
          </a:stretch>
        </p:blipFill>
        <p:spPr>
          <a:xfrm>
            <a:off x="4944830" y="2137558"/>
            <a:ext cx="2801025" cy="4075337"/>
          </a:xfrm>
          <a:prstGeom prst="rect">
            <a:avLst/>
          </a:prstGeom>
        </p:spPr>
      </p:pic>
      <p:pic>
        <p:nvPicPr>
          <p:cNvPr id="10" name="Picture 9">
            <a:extLst>
              <a:ext uri="{FF2B5EF4-FFF2-40B4-BE49-F238E27FC236}">
                <a16:creationId xmlns:a16="http://schemas.microsoft.com/office/drawing/2014/main" id="{6E08AC64-0CE4-AE4D-AE00-6E57E99C4BFA}"/>
              </a:ext>
            </a:extLst>
          </p:cNvPr>
          <p:cNvPicPr>
            <a:picLocks noChangeAspect="1"/>
          </p:cNvPicPr>
          <p:nvPr/>
        </p:nvPicPr>
        <p:blipFill>
          <a:blip r:embed="rId4"/>
          <a:stretch>
            <a:fillRect/>
          </a:stretch>
        </p:blipFill>
        <p:spPr>
          <a:xfrm>
            <a:off x="8138868" y="2137558"/>
            <a:ext cx="2869955" cy="4075336"/>
          </a:xfrm>
          <a:prstGeom prst="rect">
            <a:avLst/>
          </a:prstGeom>
        </p:spPr>
      </p:pic>
    </p:spTree>
    <p:extLst>
      <p:ext uri="{BB962C8B-B14F-4D97-AF65-F5344CB8AC3E}">
        <p14:creationId xmlns:p14="http://schemas.microsoft.com/office/powerpoint/2010/main" val="1777489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543" y="0"/>
            <a:ext cx="1196771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4B4A00-E870-43B1-8D1A-CB797ABB21A7}"/>
              </a:ext>
            </a:extLst>
          </p:cNvPr>
          <p:cNvPicPr>
            <a:picLocks noChangeAspect="1"/>
          </p:cNvPicPr>
          <p:nvPr/>
        </p:nvPicPr>
        <p:blipFill rotWithShape="1">
          <a:blip r:embed="rId2">
            <a:alphaModFix amt="40000"/>
          </a:blip>
          <a:srcRect t="14151" r="-1" b="-1"/>
          <a:stretch/>
        </p:blipFill>
        <p:spPr>
          <a:xfrm>
            <a:off x="264543" y="10"/>
            <a:ext cx="11967714" cy="6857990"/>
          </a:xfrm>
          <a:prstGeom prst="rect">
            <a:avLst/>
          </a:prstGeom>
        </p:spPr>
      </p:pic>
      <p:sp>
        <p:nvSpPr>
          <p:cNvPr id="2" name="Title 1">
            <a:extLst>
              <a:ext uri="{FF2B5EF4-FFF2-40B4-BE49-F238E27FC236}">
                <a16:creationId xmlns:a16="http://schemas.microsoft.com/office/drawing/2014/main" id="{C36A1A43-B750-4259-AA02-68777493B108}"/>
              </a:ext>
            </a:extLst>
          </p:cNvPr>
          <p:cNvSpPr>
            <a:spLocks noGrp="1"/>
          </p:cNvSpPr>
          <p:nvPr>
            <p:ph type="ctrTitle"/>
          </p:nvPr>
        </p:nvSpPr>
        <p:spPr>
          <a:xfrm>
            <a:off x="936791" y="4714424"/>
            <a:ext cx="10318418" cy="2143576"/>
          </a:xfrm>
        </p:spPr>
        <p:txBody>
          <a:bodyPr>
            <a:normAutofit/>
          </a:bodyPr>
          <a:lstStyle/>
          <a:p>
            <a:r>
              <a:rPr lang="en-US" dirty="0">
                <a:solidFill>
                  <a:schemeClr val="accent6">
                    <a:lumMod val="75000"/>
                  </a:schemeClr>
                </a:solidFill>
              </a:rPr>
              <a:t>Questi0ns?</a:t>
            </a:r>
          </a:p>
        </p:txBody>
      </p:sp>
      <p:sp>
        <p:nvSpPr>
          <p:cNvPr id="23" name="Rectangle 19">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454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03281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6A93-445C-478B-932A-40A86613F66C}"/>
              </a:ext>
            </a:extLst>
          </p:cNvPr>
          <p:cNvSpPr>
            <a:spLocks noGrp="1"/>
          </p:cNvSpPr>
          <p:nvPr>
            <p:ph type="title"/>
          </p:nvPr>
        </p:nvSpPr>
        <p:spPr>
          <a:xfrm>
            <a:off x="1179759" y="304311"/>
            <a:ext cx="10178322" cy="893118"/>
          </a:xfrm>
        </p:spPr>
        <p:txBody>
          <a:bodyPr>
            <a:normAutofit/>
          </a:bodyPr>
          <a:lstStyle/>
          <a:p>
            <a:r>
              <a:rPr lang="en-US" sz="4000" spc="300" dirty="0">
                <a:solidFill>
                  <a:schemeClr val="accent1"/>
                </a:solidFill>
              </a:rPr>
              <a:t>Outline</a:t>
            </a:r>
          </a:p>
        </p:txBody>
      </p:sp>
      <p:sp>
        <p:nvSpPr>
          <p:cNvPr id="3" name="Content Placeholder 2">
            <a:extLst>
              <a:ext uri="{FF2B5EF4-FFF2-40B4-BE49-F238E27FC236}">
                <a16:creationId xmlns:a16="http://schemas.microsoft.com/office/drawing/2014/main" id="{8C581BD2-7FAB-4762-B930-75B9386A5D82}"/>
              </a:ext>
            </a:extLst>
          </p:cNvPr>
          <p:cNvSpPr>
            <a:spLocks noGrp="1"/>
          </p:cNvSpPr>
          <p:nvPr>
            <p:ph idx="1"/>
          </p:nvPr>
        </p:nvSpPr>
        <p:spPr>
          <a:xfrm>
            <a:off x="1251678" y="1197429"/>
            <a:ext cx="10178322" cy="5464628"/>
          </a:xfrm>
        </p:spPr>
        <p:txBody>
          <a:bodyPr>
            <a:normAutofit/>
          </a:bodyPr>
          <a:lstStyle/>
          <a:p>
            <a:r>
              <a:rPr lang="en-US" sz="2800" dirty="0"/>
              <a:t>Problem statement </a:t>
            </a:r>
          </a:p>
          <a:p>
            <a:r>
              <a:rPr lang="en-US" sz="2800" dirty="0"/>
              <a:t>Scope </a:t>
            </a:r>
          </a:p>
          <a:p>
            <a:r>
              <a:rPr lang="en-US" sz="2800" dirty="0"/>
              <a:t>Steps </a:t>
            </a:r>
          </a:p>
          <a:p>
            <a:pPr marL="800100" lvl="1" indent="-342900">
              <a:buFont typeface="Gill Sans MT" panose="020B0502020104020203" pitchFamily="34" charset="0"/>
              <a:buAutoNum type="arabicPeriod"/>
            </a:pPr>
            <a:r>
              <a:rPr lang="en-US" sz="2400" dirty="0"/>
              <a:t>Desk research </a:t>
            </a:r>
          </a:p>
          <a:p>
            <a:pPr marL="800100" lvl="1" indent="-342900">
              <a:buAutoNum type="arabicPeriod"/>
            </a:pPr>
            <a:r>
              <a:rPr lang="en-US" sz="2400" dirty="0"/>
              <a:t>Data collection</a:t>
            </a:r>
          </a:p>
          <a:p>
            <a:pPr marL="800100" lvl="1" indent="-342900">
              <a:buAutoNum type="arabicPeriod"/>
            </a:pPr>
            <a:r>
              <a:rPr lang="en-US" sz="2400" dirty="0"/>
              <a:t>Data analysis</a:t>
            </a:r>
          </a:p>
          <a:p>
            <a:pPr marL="1257300" lvl="2" indent="-342900">
              <a:buAutoNum type="alphaUcPeriod"/>
            </a:pPr>
            <a:r>
              <a:rPr lang="en-US" sz="2000" dirty="0"/>
              <a:t>NLP classification</a:t>
            </a:r>
          </a:p>
          <a:p>
            <a:pPr marL="1257300" lvl="2" indent="-342900">
              <a:buFont typeface="+mj-lt"/>
              <a:buAutoNum type="alphaUcPeriod"/>
            </a:pPr>
            <a:r>
              <a:rPr lang="en-US" sz="2000" dirty="0"/>
              <a:t>NLP clustering</a:t>
            </a:r>
          </a:p>
          <a:p>
            <a:pPr marL="1257300" lvl="2" indent="-342900">
              <a:buFont typeface="+mj-lt"/>
              <a:buAutoNum type="alphaUcPeriod"/>
            </a:pPr>
            <a:r>
              <a:rPr lang="en-US" sz="2000" dirty="0"/>
              <a:t>Consolidation of strategies</a:t>
            </a:r>
          </a:p>
          <a:p>
            <a:r>
              <a:rPr lang="en-US" sz="2800" dirty="0"/>
              <a:t>Conclusions </a:t>
            </a:r>
          </a:p>
        </p:txBody>
      </p:sp>
    </p:spTree>
    <p:extLst>
      <p:ext uri="{BB962C8B-B14F-4D97-AF65-F5344CB8AC3E}">
        <p14:creationId xmlns:p14="http://schemas.microsoft.com/office/powerpoint/2010/main" val="211018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09A9-4456-A94A-972C-9CBB8F2386B0}"/>
              </a:ext>
            </a:extLst>
          </p:cNvPr>
          <p:cNvSpPr>
            <a:spLocks noGrp="1"/>
          </p:cNvSpPr>
          <p:nvPr>
            <p:ph type="title"/>
          </p:nvPr>
        </p:nvSpPr>
        <p:spPr>
          <a:xfrm>
            <a:off x="3242930" y="1"/>
            <a:ext cx="8187071" cy="1702676"/>
          </a:xfrm>
        </p:spPr>
        <p:txBody>
          <a:bodyPr>
            <a:normAutofit/>
          </a:bodyPr>
          <a:lstStyle/>
          <a:p>
            <a:r>
              <a:rPr lang="en-US" sz="4000" spc="300" dirty="0">
                <a:solidFill>
                  <a:schemeClr val="accent1"/>
                </a:solidFill>
              </a:rPr>
              <a:t>Problem statement</a:t>
            </a:r>
          </a:p>
        </p:txBody>
      </p:sp>
      <p:sp>
        <p:nvSpPr>
          <p:cNvPr id="4" name="Text Placeholder 3">
            <a:extLst>
              <a:ext uri="{FF2B5EF4-FFF2-40B4-BE49-F238E27FC236}">
                <a16:creationId xmlns:a16="http://schemas.microsoft.com/office/drawing/2014/main" id="{309710BB-5CFB-D444-B1FA-894EC3F785AE}"/>
              </a:ext>
            </a:extLst>
          </p:cNvPr>
          <p:cNvSpPr>
            <a:spLocks noGrp="1"/>
          </p:cNvSpPr>
          <p:nvPr>
            <p:ph type="body" idx="1"/>
          </p:nvPr>
        </p:nvSpPr>
        <p:spPr>
          <a:xfrm>
            <a:off x="3242930" y="2207172"/>
            <a:ext cx="7992629" cy="4141075"/>
          </a:xfrm>
        </p:spPr>
        <p:txBody>
          <a:bodyPr>
            <a:noAutofit/>
          </a:bodyPr>
          <a:lstStyle/>
          <a:p>
            <a:r>
              <a:rPr lang="en-US" sz="2400" b="0" cap="none" spc="0" dirty="0">
                <a:solidFill>
                  <a:schemeClr val="bg1">
                    <a:lumMod val="65000"/>
                    <a:lumOff val="35000"/>
                  </a:schemeClr>
                </a:solidFill>
                <a:latin typeface="Helvetica" pitchFamily="2" charset="0"/>
                <a:ea typeface="Palatino" pitchFamily="2" charset="77"/>
                <a:cs typeface="Arial" panose="020B0604020202020204" pitchFamily="34" charset="0"/>
              </a:rPr>
              <a:t>While social media increasingly becomes the first source of information about disasters, this information is not always correct. Posts can be misleading or mistaken. On rarer occasion, users intentionally spread misinformation. </a:t>
            </a:r>
          </a:p>
          <a:p>
            <a:endParaRPr lang="en-US" sz="2400" b="0" cap="none" spc="0" dirty="0">
              <a:solidFill>
                <a:schemeClr val="bg1">
                  <a:lumMod val="65000"/>
                  <a:lumOff val="35000"/>
                </a:schemeClr>
              </a:solidFill>
              <a:latin typeface="Helvetica" pitchFamily="2" charset="0"/>
              <a:ea typeface="Palatino" pitchFamily="2" charset="77"/>
              <a:cs typeface="Arial" panose="020B0604020202020204" pitchFamily="34" charset="0"/>
            </a:endParaRPr>
          </a:p>
          <a:p>
            <a:r>
              <a:rPr lang="en-US" sz="2400" u="sng" cap="none" spc="0" dirty="0">
                <a:solidFill>
                  <a:schemeClr val="bg1">
                    <a:lumMod val="65000"/>
                    <a:lumOff val="35000"/>
                  </a:schemeClr>
                </a:solidFill>
                <a:latin typeface="Helvetica" pitchFamily="2" charset="0"/>
                <a:ea typeface="Palatino" pitchFamily="2" charset="77"/>
                <a:cs typeface="Arial" panose="020B0604020202020204" pitchFamily="34" charset="0"/>
              </a:rPr>
              <a:t>How can emergency management agencies identify incorrect information regarding disasters?</a:t>
            </a:r>
          </a:p>
        </p:txBody>
      </p:sp>
    </p:spTree>
    <p:extLst>
      <p:ext uri="{BB962C8B-B14F-4D97-AF65-F5344CB8AC3E}">
        <p14:creationId xmlns:p14="http://schemas.microsoft.com/office/powerpoint/2010/main" val="1443342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AA7C6-B254-7F4B-A008-790E71BDE5E6}"/>
              </a:ext>
            </a:extLst>
          </p:cNvPr>
          <p:cNvSpPr>
            <a:spLocks noGrp="1"/>
          </p:cNvSpPr>
          <p:nvPr>
            <p:ph type="title"/>
          </p:nvPr>
        </p:nvSpPr>
        <p:spPr>
          <a:xfrm>
            <a:off x="1251678" y="1215080"/>
            <a:ext cx="10178322" cy="1492132"/>
          </a:xfrm>
        </p:spPr>
        <p:txBody>
          <a:bodyPr>
            <a:normAutofit/>
          </a:bodyPr>
          <a:lstStyle/>
          <a:p>
            <a:pPr algn="ctr"/>
            <a:r>
              <a:rPr lang="en-US" sz="4000" dirty="0"/>
              <a:t>identifying Misinformation in </a:t>
            </a:r>
            <a:br>
              <a:rPr lang="en-US" sz="4000" dirty="0"/>
            </a:br>
            <a:r>
              <a:rPr lang="en-US" sz="4000" dirty="0"/>
              <a:t>Disaster-Related Social Media Posts</a:t>
            </a:r>
          </a:p>
        </p:txBody>
      </p:sp>
      <p:sp>
        <p:nvSpPr>
          <p:cNvPr id="5" name="Content Placeholder 4">
            <a:extLst>
              <a:ext uri="{FF2B5EF4-FFF2-40B4-BE49-F238E27FC236}">
                <a16:creationId xmlns:a16="http://schemas.microsoft.com/office/drawing/2014/main" id="{2A43C6A4-1F58-264F-A4E1-1B244378DE77}"/>
              </a:ext>
            </a:extLst>
          </p:cNvPr>
          <p:cNvSpPr>
            <a:spLocks noGrp="1"/>
          </p:cNvSpPr>
          <p:nvPr>
            <p:ph sz="half" idx="1"/>
          </p:nvPr>
        </p:nvSpPr>
        <p:spPr>
          <a:xfrm>
            <a:off x="1257300" y="2972200"/>
            <a:ext cx="4800600" cy="3619500"/>
          </a:xfrm>
        </p:spPr>
        <p:txBody>
          <a:bodyPr/>
          <a:lstStyle/>
          <a:p>
            <a:pPr marL="0" indent="0" algn="ctr">
              <a:buNone/>
            </a:pPr>
            <a:r>
              <a:rPr lang="en-US" sz="2800" b="1" dirty="0"/>
              <a:t>California wildfires </a:t>
            </a:r>
          </a:p>
          <a:p>
            <a:pPr algn="ctr"/>
            <a:r>
              <a:rPr lang="en-US" dirty="0"/>
              <a:t>In the U.S.</a:t>
            </a:r>
          </a:p>
          <a:p>
            <a:pPr algn="ctr"/>
            <a:r>
              <a:rPr lang="en-US" dirty="0"/>
              <a:t>Broad news coverage </a:t>
            </a:r>
          </a:p>
          <a:p>
            <a:pPr algn="ctr"/>
            <a:r>
              <a:rPr lang="en-US" dirty="0"/>
              <a:t>Relatively recent </a:t>
            </a:r>
          </a:p>
        </p:txBody>
      </p:sp>
      <p:sp>
        <p:nvSpPr>
          <p:cNvPr id="6" name="Content Placeholder 5">
            <a:extLst>
              <a:ext uri="{FF2B5EF4-FFF2-40B4-BE49-F238E27FC236}">
                <a16:creationId xmlns:a16="http://schemas.microsoft.com/office/drawing/2014/main" id="{7426AA5D-F7A3-D048-905B-C2384539630A}"/>
              </a:ext>
            </a:extLst>
          </p:cNvPr>
          <p:cNvSpPr>
            <a:spLocks noGrp="1"/>
          </p:cNvSpPr>
          <p:nvPr>
            <p:ph sz="half" idx="2"/>
          </p:nvPr>
        </p:nvSpPr>
        <p:spPr>
          <a:xfrm>
            <a:off x="6224753" y="2951605"/>
            <a:ext cx="4800600" cy="3619500"/>
          </a:xfrm>
        </p:spPr>
        <p:txBody>
          <a:bodyPr/>
          <a:lstStyle/>
          <a:p>
            <a:pPr marL="0" indent="0" algn="ctr">
              <a:buNone/>
            </a:pPr>
            <a:r>
              <a:rPr lang="en-US" sz="2800" b="1" dirty="0"/>
              <a:t>Twitter</a:t>
            </a:r>
          </a:p>
          <a:p>
            <a:pPr algn="ctr"/>
            <a:r>
              <a:rPr lang="en-US" dirty="0"/>
              <a:t>Popular social media platform</a:t>
            </a:r>
          </a:p>
          <a:p>
            <a:pPr algn="ctr"/>
            <a:r>
              <a:rPr lang="en-US" dirty="0"/>
              <a:t>Information on twitter gets propagated fast</a:t>
            </a:r>
          </a:p>
          <a:p>
            <a:pPr algn="ctr"/>
            <a:r>
              <a:rPr lang="en-US" dirty="0"/>
              <a:t>Short and concise </a:t>
            </a:r>
          </a:p>
        </p:txBody>
      </p:sp>
      <p:cxnSp>
        <p:nvCxnSpPr>
          <p:cNvPr id="8" name="Straight Connector 7">
            <a:extLst>
              <a:ext uri="{FF2B5EF4-FFF2-40B4-BE49-F238E27FC236}">
                <a16:creationId xmlns:a16="http://schemas.microsoft.com/office/drawing/2014/main" id="{B77AE44E-93C9-5343-B66A-70ECD840057A}"/>
              </a:ext>
            </a:extLst>
          </p:cNvPr>
          <p:cNvCxnSpPr/>
          <p:nvPr/>
        </p:nvCxnSpPr>
        <p:spPr>
          <a:xfrm>
            <a:off x="1836684" y="2367597"/>
            <a:ext cx="423961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0282A6F-449F-2A4D-A296-A410B44F6995}"/>
              </a:ext>
            </a:extLst>
          </p:cNvPr>
          <p:cNvCxnSpPr>
            <a:cxnSpLocks/>
          </p:cNvCxnSpPr>
          <p:nvPr/>
        </p:nvCxnSpPr>
        <p:spPr>
          <a:xfrm>
            <a:off x="6224753" y="2367597"/>
            <a:ext cx="452733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Down Arrow 16">
            <a:extLst>
              <a:ext uri="{FF2B5EF4-FFF2-40B4-BE49-F238E27FC236}">
                <a16:creationId xmlns:a16="http://schemas.microsoft.com/office/drawing/2014/main" id="{AB5D1EAE-534B-D146-AE4F-05F00A8A1B74}"/>
              </a:ext>
            </a:extLst>
          </p:cNvPr>
          <p:cNvSpPr/>
          <p:nvPr/>
        </p:nvSpPr>
        <p:spPr>
          <a:xfrm flipH="1">
            <a:off x="8341276" y="2389674"/>
            <a:ext cx="294283" cy="567559"/>
          </a:xfrm>
          <a:prstGeom prst="downArrow">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A0B1E1A2-FBAD-5245-9638-E0915186DDE4}"/>
              </a:ext>
            </a:extLst>
          </p:cNvPr>
          <p:cNvSpPr/>
          <p:nvPr/>
        </p:nvSpPr>
        <p:spPr>
          <a:xfrm flipH="1">
            <a:off x="3675994" y="2404641"/>
            <a:ext cx="294283" cy="567559"/>
          </a:xfrm>
          <a:prstGeom prst="downArrow">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978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487A4A-B3A0-6846-9E10-5B36D26FB8A7}"/>
              </a:ext>
            </a:extLst>
          </p:cNvPr>
          <p:cNvSpPr>
            <a:spLocks noGrp="1"/>
          </p:cNvSpPr>
          <p:nvPr>
            <p:ph type="title"/>
          </p:nvPr>
        </p:nvSpPr>
        <p:spPr>
          <a:xfrm>
            <a:off x="2328284" y="430924"/>
            <a:ext cx="9180544" cy="788275"/>
          </a:xfrm>
        </p:spPr>
        <p:txBody>
          <a:bodyPr>
            <a:normAutofit/>
          </a:bodyPr>
          <a:lstStyle/>
          <a:p>
            <a:pPr algn="ctr"/>
            <a:r>
              <a:rPr lang="en-US" sz="4000" spc="300" dirty="0">
                <a:solidFill>
                  <a:schemeClr val="accent1"/>
                </a:solidFill>
              </a:rPr>
              <a:t>4 steps to address problem</a:t>
            </a:r>
          </a:p>
        </p:txBody>
      </p:sp>
      <p:grpSp>
        <p:nvGrpSpPr>
          <p:cNvPr id="27" name="Group 26">
            <a:extLst>
              <a:ext uri="{FF2B5EF4-FFF2-40B4-BE49-F238E27FC236}">
                <a16:creationId xmlns:a16="http://schemas.microsoft.com/office/drawing/2014/main" id="{9FB3F3BA-3593-1341-A4F0-CFBC821E1E27}"/>
              </a:ext>
            </a:extLst>
          </p:cNvPr>
          <p:cNvGrpSpPr/>
          <p:nvPr/>
        </p:nvGrpSpPr>
        <p:grpSpPr>
          <a:xfrm>
            <a:off x="478220" y="1516117"/>
            <a:ext cx="10189779" cy="4432211"/>
            <a:chOff x="394137" y="1379483"/>
            <a:chExt cx="10189779" cy="4432211"/>
          </a:xfrm>
        </p:grpSpPr>
        <p:pic>
          <p:nvPicPr>
            <p:cNvPr id="6" name="Graphic 5" descr="Shopping cart">
              <a:extLst>
                <a:ext uri="{FF2B5EF4-FFF2-40B4-BE49-F238E27FC236}">
                  <a16:creationId xmlns:a16="http://schemas.microsoft.com/office/drawing/2014/main" id="{E0BC123C-2856-2C40-BA79-F0CE4C7923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4137" y="2518904"/>
              <a:ext cx="914400" cy="914400"/>
            </a:xfrm>
            <a:prstGeom prst="rect">
              <a:avLst/>
            </a:prstGeom>
          </p:spPr>
        </p:pic>
        <p:pic>
          <p:nvPicPr>
            <p:cNvPr id="8" name="Graphic 7" descr="Books">
              <a:extLst>
                <a:ext uri="{FF2B5EF4-FFF2-40B4-BE49-F238E27FC236}">
                  <a16:creationId xmlns:a16="http://schemas.microsoft.com/office/drawing/2014/main" id="{792F1F82-F354-7241-B302-FC9A810878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137" y="1379483"/>
              <a:ext cx="914400" cy="914400"/>
            </a:xfrm>
            <a:prstGeom prst="rect">
              <a:avLst/>
            </a:prstGeom>
          </p:spPr>
        </p:pic>
        <p:pic>
          <p:nvPicPr>
            <p:cNvPr id="10" name="Graphic 9" descr="Scales of justice">
              <a:extLst>
                <a:ext uri="{FF2B5EF4-FFF2-40B4-BE49-F238E27FC236}">
                  <a16:creationId xmlns:a16="http://schemas.microsoft.com/office/drawing/2014/main" id="{8E235CB6-B259-084E-9E45-49DABE8BEB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137" y="3701217"/>
              <a:ext cx="914400" cy="914400"/>
            </a:xfrm>
            <a:prstGeom prst="rect">
              <a:avLst/>
            </a:prstGeom>
          </p:spPr>
        </p:pic>
        <p:pic>
          <p:nvPicPr>
            <p:cNvPr id="16" name="Graphic 15" descr="Cheers">
              <a:extLst>
                <a:ext uri="{FF2B5EF4-FFF2-40B4-BE49-F238E27FC236}">
                  <a16:creationId xmlns:a16="http://schemas.microsoft.com/office/drawing/2014/main" id="{B685F5AD-461E-C146-90A9-41242EE166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137" y="4897294"/>
              <a:ext cx="914400" cy="914400"/>
            </a:xfrm>
            <a:prstGeom prst="rect">
              <a:avLst/>
            </a:prstGeom>
          </p:spPr>
        </p:pic>
        <p:sp>
          <p:nvSpPr>
            <p:cNvPr id="17" name="Triangle 16">
              <a:extLst>
                <a:ext uri="{FF2B5EF4-FFF2-40B4-BE49-F238E27FC236}">
                  <a16:creationId xmlns:a16="http://schemas.microsoft.com/office/drawing/2014/main" id="{42B1B3F4-245E-5F43-A5AA-4FA6665058CE}"/>
                </a:ext>
              </a:extLst>
            </p:cNvPr>
            <p:cNvSpPr/>
            <p:nvPr/>
          </p:nvSpPr>
          <p:spPr>
            <a:xfrm rot="5400000">
              <a:off x="2941584" y="1642242"/>
              <a:ext cx="423039" cy="388883"/>
            </a:xfrm>
            <a:prstGeom prst="triangle">
              <a:avLst>
                <a:gd name="adj" fmla="val 47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7090DC5-37A1-B94C-A4C4-010017366FC3}"/>
                </a:ext>
              </a:extLst>
            </p:cNvPr>
            <p:cNvSpPr txBox="1"/>
            <p:nvPr/>
          </p:nvSpPr>
          <p:spPr>
            <a:xfrm>
              <a:off x="3864780" y="1544296"/>
              <a:ext cx="3397868" cy="584775"/>
            </a:xfrm>
            <a:prstGeom prst="rect">
              <a:avLst/>
            </a:prstGeom>
            <a:noFill/>
          </p:spPr>
          <p:txBody>
            <a:bodyPr wrap="square" rtlCol="0">
              <a:spAutoFit/>
            </a:bodyPr>
            <a:lstStyle/>
            <a:p>
              <a:r>
                <a:rPr lang="en-US" sz="3200" dirty="0">
                  <a:solidFill>
                    <a:schemeClr val="bg1">
                      <a:lumMod val="65000"/>
                      <a:lumOff val="35000"/>
                    </a:schemeClr>
                  </a:solidFill>
                </a:rPr>
                <a:t>Desk research</a:t>
              </a:r>
            </a:p>
          </p:txBody>
        </p:sp>
        <p:sp>
          <p:nvSpPr>
            <p:cNvPr id="21" name="Triangle 20">
              <a:extLst>
                <a:ext uri="{FF2B5EF4-FFF2-40B4-BE49-F238E27FC236}">
                  <a16:creationId xmlns:a16="http://schemas.microsoft.com/office/drawing/2014/main" id="{C356D34A-678D-E441-A364-E44276ED43D7}"/>
                </a:ext>
              </a:extLst>
            </p:cNvPr>
            <p:cNvSpPr/>
            <p:nvPr/>
          </p:nvSpPr>
          <p:spPr>
            <a:xfrm rot="5400000">
              <a:off x="2941584" y="2781663"/>
              <a:ext cx="423039" cy="388883"/>
            </a:xfrm>
            <a:prstGeom prst="triangle">
              <a:avLst>
                <a:gd name="adj" fmla="val 47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C807330-E9E9-6943-AEBB-F118B07870F5}"/>
                </a:ext>
              </a:extLst>
            </p:cNvPr>
            <p:cNvSpPr txBox="1"/>
            <p:nvPr/>
          </p:nvSpPr>
          <p:spPr>
            <a:xfrm>
              <a:off x="3864780" y="2683717"/>
              <a:ext cx="3397868" cy="584775"/>
            </a:xfrm>
            <a:prstGeom prst="rect">
              <a:avLst/>
            </a:prstGeom>
            <a:noFill/>
          </p:spPr>
          <p:txBody>
            <a:bodyPr wrap="square" rtlCol="0">
              <a:spAutoFit/>
            </a:bodyPr>
            <a:lstStyle/>
            <a:p>
              <a:r>
                <a:rPr lang="en-US" sz="3200" dirty="0">
                  <a:solidFill>
                    <a:schemeClr val="bg1">
                      <a:lumMod val="65000"/>
                      <a:lumOff val="35000"/>
                    </a:schemeClr>
                  </a:solidFill>
                </a:rPr>
                <a:t>Data collection</a:t>
              </a:r>
            </a:p>
          </p:txBody>
        </p:sp>
        <p:sp>
          <p:nvSpPr>
            <p:cNvPr id="23" name="Triangle 22">
              <a:extLst>
                <a:ext uri="{FF2B5EF4-FFF2-40B4-BE49-F238E27FC236}">
                  <a16:creationId xmlns:a16="http://schemas.microsoft.com/office/drawing/2014/main" id="{92F838A5-0E1A-6B44-A22A-DD91512826F6}"/>
                </a:ext>
              </a:extLst>
            </p:cNvPr>
            <p:cNvSpPr/>
            <p:nvPr/>
          </p:nvSpPr>
          <p:spPr>
            <a:xfrm rot="5400000">
              <a:off x="2941584" y="3963976"/>
              <a:ext cx="423039" cy="388883"/>
            </a:xfrm>
            <a:prstGeom prst="triangle">
              <a:avLst>
                <a:gd name="adj" fmla="val 47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5CE2118-08B8-3540-B1A1-212319FE45DE}"/>
                </a:ext>
              </a:extLst>
            </p:cNvPr>
            <p:cNvSpPr txBox="1"/>
            <p:nvPr/>
          </p:nvSpPr>
          <p:spPr>
            <a:xfrm>
              <a:off x="3864779" y="3866030"/>
              <a:ext cx="6719137" cy="584775"/>
            </a:xfrm>
            <a:prstGeom prst="rect">
              <a:avLst/>
            </a:prstGeom>
            <a:noFill/>
          </p:spPr>
          <p:txBody>
            <a:bodyPr wrap="square" rtlCol="0">
              <a:spAutoFit/>
            </a:bodyPr>
            <a:lstStyle/>
            <a:p>
              <a:r>
                <a:rPr lang="en-US" sz="3200" dirty="0">
                  <a:solidFill>
                    <a:schemeClr val="bg1">
                      <a:lumMod val="65000"/>
                      <a:lumOff val="35000"/>
                    </a:schemeClr>
                  </a:solidFill>
                </a:rPr>
                <a:t>Data analysis: two strategies </a:t>
              </a:r>
            </a:p>
          </p:txBody>
        </p:sp>
        <p:sp>
          <p:nvSpPr>
            <p:cNvPr id="25" name="Triangle 24">
              <a:extLst>
                <a:ext uri="{FF2B5EF4-FFF2-40B4-BE49-F238E27FC236}">
                  <a16:creationId xmlns:a16="http://schemas.microsoft.com/office/drawing/2014/main" id="{1646136C-F331-2A43-819A-BD8C97147AD1}"/>
                </a:ext>
              </a:extLst>
            </p:cNvPr>
            <p:cNvSpPr/>
            <p:nvPr/>
          </p:nvSpPr>
          <p:spPr>
            <a:xfrm rot="5400000">
              <a:off x="2941584" y="5160053"/>
              <a:ext cx="423039" cy="388883"/>
            </a:xfrm>
            <a:prstGeom prst="triangle">
              <a:avLst>
                <a:gd name="adj" fmla="val 47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5C90D26-63F6-474A-A225-05E9A60A5CF2}"/>
                </a:ext>
              </a:extLst>
            </p:cNvPr>
            <p:cNvSpPr txBox="1"/>
            <p:nvPr/>
          </p:nvSpPr>
          <p:spPr>
            <a:xfrm>
              <a:off x="3864780" y="5062107"/>
              <a:ext cx="3397868" cy="584775"/>
            </a:xfrm>
            <a:prstGeom prst="rect">
              <a:avLst/>
            </a:prstGeom>
            <a:noFill/>
          </p:spPr>
          <p:txBody>
            <a:bodyPr wrap="square" rtlCol="0">
              <a:spAutoFit/>
            </a:bodyPr>
            <a:lstStyle/>
            <a:p>
              <a:r>
                <a:rPr lang="en-US" sz="3200" dirty="0">
                  <a:solidFill>
                    <a:schemeClr val="bg1">
                      <a:lumMod val="65000"/>
                      <a:lumOff val="35000"/>
                    </a:schemeClr>
                  </a:solidFill>
                </a:rPr>
                <a:t>Consolidation</a:t>
              </a:r>
            </a:p>
          </p:txBody>
        </p:sp>
      </p:grpSp>
    </p:spTree>
    <p:extLst>
      <p:ext uri="{BB962C8B-B14F-4D97-AF65-F5344CB8AC3E}">
        <p14:creationId xmlns:p14="http://schemas.microsoft.com/office/powerpoint/2010/main" val="3575187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8950-E300-4289-85BE-22B05970BA73}"/>
              </a:ext>
            </a:extLst>
          </p:cNvPr>
          <p:cNvSpPr>
            <a:spLocks noGrp="1"/>
          </p:cNvSpPr>
          <p:nvPr>
            <p:ph type="title"/>
          </p:nvPr>
        </p:nvSpPr>
        <p:spPr>
          <a:xfrm>
            <a:off x="958217" y="523063"/>
            <a:ext cx="10178322" cy="920148"/>
          </a:xfrm>
        </p:spPr>
        <p:txBody>
          <a:bodyPr>
            <a:normAutofit/>
          </a:bodyPr>
          <a:lstStyle/>
          <a:p>
            <a:r>
              <a:rPr lang="en-US" sz="4000" dirty="0"/>
              <a:t>Desk research</a:t>
            </a:r>
          </a:p>
        </p:txBody>
      </p:sp>
      <p:pic>
        <p:nvPicPr>
          <p:cNvPr id="5" name="Content Placeholder 4" descr="A picture containing knife&#10;&#10;Description automatically generated">
            <a:extLst>
              <a:ext uri="{FF2B5EF4-FFF2-40B4-BE49-F238E27FC236}">
                <a16:creationId xmlns:a16="http://schemas.microsoft.com/office/drawing/2014/main" id="{C77165F7-D536-1E4B-972E-8E952A2D98CF}"/>
              </a:ext>
            </a:extLst>
          </p:cNvPr>
          <p:cNvPicPr>
            <a:picLocks noGrp="1" noChangeAspect="1"/>
          </p:cNvPicPr>
          <p:nvPr>
            <p:ph idx="1"/>
          </p:nvPr>
        </p:nvPicPr>
        <p:blipFill rotWithShape="1">
          <a:blip r:embed="rId2"/>
          <a:srcRect b="17041"/>
          <a:stretch/>
        </p:blipFill>
        <p:spPr>
          <a:xfrm>
            <a:off x="958218" y="3333296"/>
            <a:ext cx="5681731" cy="982604"/>
          </a:xfrm>
        </p:spPr>
      </p:pic>
      <p:sp>
        <p:nvSpPr>
          <p:cNvPr id="6" name="TextBox 5">
            <a:extLst>
              <a:ext uri="{FF2B5EF4-FFF2-40B4-BE49-F238E27FC236}">
                <a16:creationId xmlns:a16="http://schemas.microsoft.com/office/drawing/2014/main" id="{4511DE27-E00C-944D-BA86-49B3A66D7564}"/>
              </a:ext>
            </a:extLst>
          </p:cNvPr>
          <p:cNvSpPr txBox="1"/>
          <p:nvPr/>
        </p:nvSpPr>
        <p:spPr>
          <a:xfrm>
            <a:off x="6872995" y="3501432"/>
            <a:ext cx="4965089" cy="646331"/>
          </a:xfrm>
          <a:prstGeom prst="rect">
            <a:avLst/>
          </a:prstGeom>
          <a:noFill/>
        </p:spPr>
        <p:txBody>
          <a:bodyPr wrap="square" rtlCol="0">
            <a:spAutoFit/>
          </a:bodyPr>
          <a:lstStyle/>
          <a:p>
            <a:r>
              <a:rPr lang="en-US" dirty="0">
                <a:solidFill>
                  <a:schemeClr val="tx1">
                    <a:lumMod val="50000"/>
                    <a:lumOff val="50000"/>
                  </a:schemeClr>
                </a:solidFill>
              </a:rPr>
              <a:t>Misinformation is more likely to be retweeted and favorited by bots, but also humans  </a:t>
            </a:r>
          </a:p>
        </p:txBody>
      </p:sp>
      <p:sp>
        <p:nvSpPr>
          <p:cNvPr id="11" name="TextBox 10">
            <a:extLst>
              <a:ext uri="{FF2B5EF4-FFF2-40B4-BE49-F238E27FC236}">
                <a16:creationId xmlns:a16="http://schemas.microsoft.com/office/drawing/2014/main" id="{BECA73FE-0F5B-8448-932A-810DA844DABB}"/>
              </a:ext>
            </a:extLst>
          </p:cNvPr>
          <p:cNvSpPr txBox="1"/>
          <p:nvPr/>
        </p:nvSpPr>
        <p:spPr>
          <a:xfrm>
            <a:off x="6872995" y="4902906"/>
            <a:ext cx="5276155" cy="1200329"/>
          </a:xfrm>
          <a:prstGeom prst="rect">
            <a:avLst/>
          </a:prstGeom>
          <a:noFill/>
        </p:spPr>
        <p:txBody>
          <a:bodyPr wrap="square" rtlCol="0">
            <a:spAutoFit/>
          </a:bodyPr>
          <a:lstStyle/>
          <a:p>
            <a:r>
              <a:rPr lang="en-US" dirty="0">
                <a:solidFill>
                  <a:schemeClr val="tx1">
                    <a:lumMod val="50000"/>
                    <a:lumOff val="50000"/>
                  </a:schemeClr>
                </a:solidFill>
              </a:rPr>
              <a:t>- Human and bot tweeting patterns differ</a:t>
            </a:r>
          </a:p>
          <a:p>
            <a:r>
              <a:rPr lang="en-US" dirty="0">
                <a:solidFill>
                  <a:schemeClr val="tx1">
                    <a:lumMod val="50000"/>
                    <a:lumOff val="50000"/>
                  </a:schemeClr>
                </a:solidFill>
              </a:rPr>
              <a:t>- The most important misinformation sources can be grouped under four categories: Trump Support, Hard Conservative, Conservative, Other right-leaning.  </a:t>
            </a:r>
          </a:p>
        </p:txBody>
      </p:sp>
      <p:sp>
        <p:nvSpPr>
          <p:cNvPr id="13" name="Rectangle 12">
            <a:extLst>
              <a:ext uri="{FF2B5EF4-FFF2-40B4-BE49-F238E27FC236}">
                <a16:creationId xmlns:a16="http://schemas.microsoft.com/office/drawing/2014/main" id="{77759962-190F-194D-91C0-3E655F42A601}"/>
              </a:ext>
            </a:extLst>
          </p:cNvPr>
          <p:cNvSpPr/>
          <p:nvPr/>
        </p:nvSpPr>
        <p:spPr>
          <a:xfrm>
            <a:off x="958217" y="4315900"/>
            <a:ext cx="5681731" cy="276999"/>
          </a:xfrm>
          <a:prstGeom prst="rect">
            <a:avLst/>
          </a:prstGeom>
        </p:spPr>
        <p:txBody>
          <a:bodyPr wrap="square">
            <a:spAutoFit/>
          </a:bodyPr>
          <a:lstStyle/>
          <a:p>
            <a:pPr algn="r"/>
            <a:r>
              <a:rPr lang="en-US" sz="1200" dirty="0">
                <a:hlinkClick r:id="rId3"/>
              </a:rPr>
              <a:t>MIT, 2018</a:t>
            </a:r>
            <a:endParaRPr lang="en-US" sz="1200" dirty="0"/>
          </a:p>
        </p:txBody>
      </p:sp>
      <p:pic>
        <p:nvPicPr>
          <p:cNvPr id="15" name="Picture 14" descr="A close up of a logo&#10;&#10;Description automatically generated">
            <a:extLst>
              <a:ext uri="{FF2B5EF4-FFF2-40B4-BE49-F238E27FC236}">
                <a16:creationId xmlns:a16="http://schemas.microsoft.com/office/drawing/2014/main" id="{7FC04B66-FE43-5646-A10A-0608486890CB}"/>
              </a:ext>
            </a:extLst>
          </p:cNvPr>
          <p:cNvPicPr>
            <a:picLocks noChangeAspect="1"/>
          </p:cNvPicPr>
          <p:nvPr/>
        </p:nvPicPr>
        <p:blipFill rotWithShape="1">
          <a:blip r:embed="rId4"/>
          <a:srcRect l="3193"/>
          <a:stretch/>
        </p:blipFill>
        <p:spPr>
          <a:xfrm>
            <a:off x="958217" y="5052667"/>
            <a:ext cx="5681731" cy="943034"/>
          </a:xfrm>
          <a:prstGeom prst="rect">
            <a:avLst/>
          </a:prstGeom>
        </p:spPr>
      </p:pic>
      <p:sp>
        <p:nvSpPr>
          <p:cNvPr id="16" name="Rectangle 15">
            <a:extLst>
              <a:ext uri="{FF2B5EF4-FFF2-40B4-BE49-F238E27FC236}">
                <a16:creationId xmlns:a16="http://schemas.microsoft.com/office/drawing/2014/main" id="{2C779490-BC1B-AF45-94FD-3758B684FBA2}"/>
              </a:ext>
            </a:extLst>
          </p:cNvPr>
          <p:cNvSpPr/>
          <p:nvPr/>
        </p:nvSpPr>
        <p:spPr>
          <a:xfrm>
            <a:off x="2271042" y="5995701"/>
            <a:ext cx="4368906" cy="276999"/>
          </a:xfrm>
          <a:prstGeom prst="rect">
            <a:avLst/>
          </a:prstGeom>
        </p:spPr>
        <p:txBody>
          <a:bodyPr wrap="square">
            <a:spAutoFit/>
          </a:bodyPr>
          <a:lstStyle/>
          <a:p>
            <a:pPr algn="r"/>
            <a:r>
              <a:rPr lang="en-US" sz="1200" dirty="0">
                <a:hlinkClick r:id="rId5"/>
              </a:rPr>
              <a:t>The Knight Foundation, 2018</a:t>
            </a:r>
            <a:endParaRPr lang="en-US" sz="1200" dirty="0"/>
          </a:p>
        </p:txBody>
      </p:sp>
      <p:pic>
        <p:nvPicPr>
          <p:cNvPr id="18" name="Picture 17" descr="A close up of a sign&#10;&#10;Description automatically generated">
            <a:extLst>
              <a:ext uri="{FF2B5EF4-FFF2-40B4-BE49-F238E27FC236}">
                <a16:creationId xmlns:a16="http://schemas.microsoft.com/office/drawing/2014/main" id="{0070CE5A-14B5-2C4D-8D7D-CF0FB1C62E04}"/>
              </a:ext>
            </a:extLst>
          </p:cNvPr>
          <p:cNvPicPr>
            <a:picLocks noChangeAspect="1"/>
          </p:cNvPicPr>
          <p:nvPr/>
        </p:nvPicPr>
        <p:blipFill>
          <a:blip r:embed="rId6"/>
          <a:stretch>
            <a:fillRect/>
          </a:stretch>
        </p:blipFill>
        <p:spPr>
          <a:xfrm>
            <a:off x="958217" y="1738280"/>
            <a:ext cx="5681731" cy="961166"/>
          </a:xfrm>
          <a:prstGeom prst="rect">
            <a:avLst/>
          </a:prstGeom>
        </p:spPr>
      </p:pic>
      <p:sp>
        <p:nvSpPr>
          <p:cNvPr id="19" name="TextBox 18">
            <a:extLst>
              <a:ext uri="{FF2B5EF4-FFF2-40B4-BE49-F238E27FC236}">
                <a16:creationId xmlns:a16="http://schemas.microsoft.com/office/drawing/2014/main" id="{F626A5CB-34BF-3445-8C3F-C29944FE8897}"/>
              </a:ext>
            </a:extLst>
          </p:cNvPr>
          <p:cNvSpPr txBox="1"/>
          <p:nvPr/>
        </p:nvSpPr>
        <p:spPr>
          <a:xfrm>
            <a:off x="6872995" y="1834368"/>
            <a:ext cx="4845267" cy="923330"/>
          </a:xfrm>
          <a:prstGeom prst="rect">
            <a:avLst/>
          </a:prstGeom>
          <a:noFill/>
        </p:spPr>
        <p:txBody>
          <a:bodyPr wrap="square" rtlCol="0">
            <a:spAutoFit/>
          </a:bodyPr>
          <a:lstStyle/>
          <a:p>
            <a:r>
              <a:rPr lang="en-US" dirty="0">
                <a:solidFill>
                  <a:schemeClr val="tx1">
                    <a:lumMod val="50000"/>
                    <a:lumOff val="50000"/>
                  </a:schemeClr>
                </a:solidFill>
              </a:rPr>
              <a:t>Disaster-related misinformation can take different forms: incorrect, insufficient, opportunistic, outdated. </a:t>
            </a:r>
          </a:p>
        </p:txBody>
      </p:sp>
      <p:sp>
        <p:nvSpPr>
          <p:cNvPr id="20" name="Rectangle 19">
            <a:extLst>
              <a:ext uri="{FF2B5EF4-FFF2-40B4-BE49-F238E27FC236}">
                <a16:creationId xmlns:a16="http://schemas.microsoft.com/office/drawing/2014/main" id="{F33B1DF7-E822-5E47-9A31-F51BE3BCE7C8}"/>
              </a:ext>
            </a:extLst>
          </p:cNvPr>
          <p:cNvSpPr/>
          <p:nvPr/>
        </p:nvSpPr>
        <p:spPr>
          <a:xfrm>
            <a:off x="751082" y="2681594"/>
            <a:ext cx="5888866" cy="276999"/>
          </a:xfrm>
          <a:prstGeom prst="rect">
            <a:avLst/>
          </a:prstGeom>
        </p:spPr>
        <p:txBody>
          <a:bodyPr wrap="square">
            <a:spAutoFit/>
          </a:bodyPr>
          <a:lstStyle/>
          <a:p>
            <a:pPr algn="r"/>
            <a:r>
              <a:rPr lang="en-US" sz="1200" dirty="0">
                <a:hlinkClick r:id="rId7"/>
              </a:rPr>
              <a:t>Department of Homeland Security, 2018</a:t>
            </a:r>
            <a:endParaRPr lang="en-US" sz="1200" dirty="0"/>
          </a:p>
        </p:txBody>
      </p:sp>
      <p:sp>
        <p:nvSpPr>
          <p:cNvPr id="24" name="Triangle 23">
            <a:extLst>
              <a:ext uri="{FF2B5EF4-FFF2-40B4-BE49-F238E27FC236}">
                <a16:creationId xmlns:a16="http://schemas.microsoft.com/office/drawing/2014/main" id="{7691AAE6-1E2C-7F4B-8051-8B2CF83C31F6}"/>
              </a:ext>
            </a:extLst>
          </p:cNvPr>
          <p:cNvSpPr/>
          <p:nvPr/>
        </p:nvSpPr>
        <p:spPr>
          <a:xfrm rot="5400000">
            <a:off x="6542883" y="2064852"/>
            <a:ext cx="413958" cy="194442"/>
          </a:xfrm>
          <a:prstGeom prst="triangle">
            <a:avLst>
              <a:gd name="adj" fmla="val 47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15823FDC-8A4C-0649-A364-62A27A62E8F7}"/>
              </a:ext>
            </a:extLst>
          </p:cNvPr>
          <p:cNvSpPr/>
          <p:nvPr/>
        </p:nvSpPr>
        <p:spPr>
          <a:xfrm rot="5400000">
            <a:off x="6568795" y="3727376"/>
            <a:ext cx="413958" cy="194442"/>
          </a:xfrm>
          <a:prstGeom prst="triangle">
            <a:avLst>
              <a:gd name="adj" fmla="val 47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636C9F49-6031-B045-A345-4108E3AA09A2}"/>
              </a:ext>
            </a:extLst>
          </p:cNvPr>
          <p:cNvSpPr/>
          <p:nvPr/>
        </p:nvSpPr>
        <p:spPr>
          <a:xfrm rot="5400000">
            <a:off x="6568795" y="5389900"/>
            <a:ext cx="413958" cy="194442"/>
          </a:xfrm>
          <a:prstGeom prst="triangle">
            <a:avLst>
              <a:gd name="adj" fmla="val 475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00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92D901-29DF-F347-8EB2-C0A996233C9B}"/>
              </a:ext>
            </a:extLst>
          </p:cNvPr>
          <p:cNvSpPr txBox="1">
            <a:spLocks/>
          </p:cNvSpPr>
          <p:nvPr/>
        </p:nvSpPr>
        <p:spPr>
          <a:xfrm>
            <a:off x="1251678" y="382385"/>
            <a:ext cx="10178322"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4000" dirty="0"/>
              <a:t>Data collection</a:t>
            </a:r>
          </a:p>
        </p:txBody>
      </p:sp>
      <p:sp>
        <p:nvSpPr>
          <p:cNvPr id="5" name="Rectangle 4">
            <a:extLst>
              <a:ext uri="{FF2B5EF4-FFF2-40B4-BE49-F238E27FC236}">
                <a16:creationId xmlns:a16="http://schemas.microsoft.com/office/drawing/2014/main" id="{4D5B1C46-2F1C-DA42-8F9F-FB8F24F34EA3}"/>
              </a:ext>
            </a:extLst>
          </p:cNvPr>
          <p:cNvSpPr/>
          <p:nvPr/>
        </p:nvSpPr>
        <p:spPr>
          <a:xfrm>
            <a:off x="2706424" y="4804575"/>
            <a:ext cx="2495872" cy="848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Python module: </a:t>
            </a:r>
          </a:p>
          <a:p>
            <a:pPr algn="ctr"/>
            <a:r>
              <a:rPr lang="en-US" sz="2400" b="1" dirty="0">
                <a:solidFill>
                  <a:schemeClr val="accent1"/>
                </a:solidFill>
              </a:rPr>
              <a:t>GetOldTweets3</a:t>
            </a:r>
          </a:p>
        </p:txBody>
      </p:sp>
      <p:grpSp>
        <p:nvGrpSpPr>
          <p:cNvPr id="8" name="Group 7">
            <a:extLst>
              <a:ext uri="{FF2B5EF4-FFF2-40B4-BE49-F238E27FC236}">
                <a16:creationId xmlns:a16="http://schemas.microsoft.com/office/drawing/2014/main" id="{18B0EA63-04A0-7643-8879-244397940A99}"/>
              </a:ext>
            </a:extLst>
          </p:cNvPr>
          <p:cNvGrpSpPr/>
          <p:nvPr/>
        </p:nvGrpSpPr>
        <p:grpSpPr>
          <a:xfrm>
            <a:off x="4150490" y="1501310"/>
            <a:ext cx="4903738" cy="1431677"/>
            <a:chOff x="3520067" y="2969128"/>
            <a:chExt cx="4903738" cy="1431677"/>
          </a:xfrm>
        </p:grpSpPr>
        <p:sp>
          <p:nvSpPr>
            <p:cNvPr id="9" name="TextBox 8">
              <a:extLst>
                <a:ext uri="{FF2B5EF4-FFF2-40B4-BE49-F238E27FC236}">
                  <a16:creationId xmlns:a16="http://schemas.microsoft.com/office/drawing/2014/main" id="{FE6A6C3E-8B88-D242-AF2B-A619839242FB}"/>
                </a:ext>
              </a:extLst>
            </p:cNvPr>
            <p:cNvSpPr txBox="1"/>
            <p:nvPr/>
          </p:nvSpPr>
          <p:spPr>
            <a:xfrm>
              <a:off x="5058744" y="2969128"/>
              <a:ext cx="2024467" cy="461665"/>
            </a:xfrm>
            <a:prstGeom prst="rect">
              <a:avLst/>
            </a:prstGeom>
            <a:noFill/>
          </p:spPr>
          <p:txBody>
            <a:bodyPr wrap="square" rtlCol="0">
              <a:spAutoFit/>
            </a:bodyPr>
            <a:lstStyle/>
            <a:p>
              <a:r>
                <a:rPr lang="en-US" sz="2400" b="1" dirty="0">
                  <a:solidFill>
                    <a:schemeClr val="accent1"/>
                  </a:solidFill>
                </a:rPr>
                <a:t>Parameters:</a:t>
              </a:r>
            </a:p>
          </p:txBody>
        </p:sp>
        <p:sp>
          <p:nvSpPr>
            <p:cNvPr id="10" name="TextBox 9">
              <a:extLst>
                <a:ext uri="{FF2B5EF4-FFF2-40B4-BE49-F238E27FC236}">
                  <a16:creationId xmlns:a16="http://schemas.microsoft.com/office/drawing/2014/main" id="{838F0DD6-F0C7-D242-A389-BB57E47C952F}"/>
                </a:ext>
              </a:extLst>
            </p:cNvPr>
            <p:cNvSpPr txBox="1"/>
            <p:nvPr/>
          </p:nvSpPr>
          <p:spPr>
            <a:xfrm>
              <a:off x="3530369" y="3341864"/>
              <a:ext cx="1545021" cy="369332"/>
            </a:xfrm>
            <a:prstGeom prst="rect">
              <a:avLst/>
            </a:prstGeom>
            <a:noFill/>
          </p:spPr>
          <p:txBody>
            <a:bodyPr wrap="square" rtlCol="0">
              <a:spAutoFit/>
            </a:bodyPr>
            <a:lstStyle/>
            <a:p>
              <a:r>
                <a:rPr lang="en-US" dirty="0">
                  <a:solidFill>
                    <a:schemeClr val="bg1">
                      <a:lumMod val="50000"/>
                    </a:schemeClr>
                  </a:solidFill>
                </a:rPr>
                <a:t>1) ID number</a:t>
              </a:r>
            </a:p>
          </p:txBody>
        </p:sp>
        <p:sp>
          <p:nvSpPr>
            <p:cNvPr id="11" name="TextBox 10">
              <a:extLst>
                <a:ext uri="{FF2B5EF4-FFF2-40B4-BE49-F238E27FC236}">
                  <a16:creationId xmlns:a16="http://schemas.microsoft.com/office/drawing/2014/main" id="{C5032CE9-667E-9D4E-BF41-07DC83990220}"/>
                </a:ext>
              </a:extLst>
            </p:cNvPr>
            <p:cNvSpPr txBox="1"/>
            <p:nvPr/>
          </p:nvSpPr>
          <p:spPr>
            <a:xfrm>
              <a:off x="3520067" y="3677466"/>
              <a:ext cx="1408386" cy="369332"/>
            </a:xfrm>
            <a:prstGeom prst="rect">
              <a:avLst/>
            </a:prstGeom>
            <a:noFill/>
          </p:spPr>
          <p:txBody>
            <a:bodyPr wrap="square" rtlCol="0">
              <a:spAutoFit/>
            </a:bodyPr>
            <a:lstStyle/>
            <a:p>
              <a:r>
                <a:rPr lang="en-US" dirty="0">
                  <a:solidFill>
                    <a:schemeClr val="bg1">
                      <a:lumMod val="50000"/>
                    </a:schemeClr>
                  </a:solidFill>
                </a:rPr>
                <a:t>2) Username</a:t>
              </a:r>
            </a:p>
          </p:txBody>
        </p:sp>
        <p:sp>
          <p:nvSpPr>
            <p:cNvPr id="12" name="TextBox 11">
              <a:extLst>
                <a:ext uri="{FF2B5EF4-FFF2-40B4-BE49-F238E27FC236}">
                  <a16:creationId xmlns:a16="http://schemas.microsoft.com/office/drawing/2014/main" id="{CEFCF500-78E3-B347-BF16-F8074837DB32}"/>
                </a:ext>
              </a:extLst>
            </p:cNvPr>
            <p:cNvSpPr txBox="1"/>
            <p:nvPr/>
          </p:nvSpPr>
          <p:spPr>
            <a:xfrm>
              <a:off x="3528279" y="4013068"/>
              <a:ext cx="1292772" cy="369332"/>
            </a:xfrm>
            <a:prstGeom prst="rect">
              <a:avLst/>
            </a:prstGeom>
            <a:noFill/>
          </p:spPr>
          <p:txBody>
            <a:bodyPr wrap="square" rtlCol="0">
              <a:spAutoFit/>
            </a:bodyPr>
            <a:lstStyle/>
            <a:p>
              <a:r>
                <a:rPr lang="en-US" dirty="0">
                  <a:solidFill>
                    <a:schemeClr val="bg1">
                      <a:lumMod val="50000"/>
                    </a:schemeClr>
                  </a:solidFill>
                </a:rPr>
                <a:t>3) To</a:t>
              </a:r>
            </a:p>
          </p:txBody>
        </p:sp>
        <p:sp>
          <p:nvSpPr>
            <p:cNvPr id="13" name="TextBox 12">
              <a:extLst>
                <a:ext uri="{FF2B5EF4-FFF2-40B4-BE49-F238E27FC236}">
                  <a16:creationId xmlns:a16="http://schemas.microsoft.com/office/drawing/2014/main" id="{F82122DC-7CA5-2040-A414-BBFCF3F96E7C}"/>
                </a:ext>
              </a:extLst>
            </p:cNvPr>
            <p:cNvSpPr txBox="1"/>
            <p:nvPr/>
          </p:nvSpPr>
          <p:spPr>
            <a:xfrm>
              <a:off x="5341447" y="3372138"/>
              <a:ext cx="1242851" cy="369332"/>
            </a:xfrm>
            <a:prstGeom prst="rect">
              <a:avLst/>
            </a:prstGeom>
            <a:noFill/>
          </p:spPr>
          <p:txBody>
            <a:bodyPr wrap="square" rtlCol="0">
              <a:spAutoFit/>
            </a:bodyPr>
            <a:lstStyle/>
            <a:p>
              <a:r>
                <a:rPr lang="en-US" dirty="0">
                  <a:solidFill>
                    <a:schemeClr val="bg1">
                      <a:lumMod val="50000"/>
                    </a:schemeClr>
                  </a:solidFill>
                </a:rPr>
                <a:t>4) Text</a:t>
              </a:r>
            </a:p>
          </p:txBody>
        </p:sp>
        <p:sp>
          <p:nvSpPr>
            <p:cNvPr id="14" name="TextBox 13">
              <a:extLst>
                <a:ext uri="{FF2B5EF4-FFF2-40B4-BE49-F238E27FC236}">
                  <a16:creationId xmlns:a16="http://schemas.microsoft.com/office/drawing/2014/main" id="{BE60967C-2E68-FA43-830F-4484DD8B3CC2}"/>
                </a:ext>
              </a:extLst>
            </p:cNvPr>
            <p:cNvSpPr txBox="1"/>
            <p:nvPr/>
          </p:nvSpPr>
          <p:spPr>
            <a:xfrm>
              <a:off x="5364619" y="3678701"/>
              <a:ext cx="1041841" cy="369332"/>
            </a:xfrm>
            <a:prstGeom prst="rect">
              <a:avLst/>
            </a:prstGeom>
            <a:noFill/>
          </p:spPr>
          <p:txBody>
            <a:bodyPr wrap="square" rtlCol="0">
              <a:spAutoFit/>
            </a:bodyPr>
            <a:lstStyle/>
            <a:p>
              <a:r>
                <a:rPr lang="en-US" dirty="0">
                  <a:solidFill>
                    <a:schemeClr val="bg1">
                      <a:lumMod val="50000"/>
                    </a:schemeClr>
                  </a:solidFill>
                </a:rPr>
                <a:t>5) Date</a:t>
              </a:r>
            </a:p>
          </p:txBody>
        </p:sp>
        <p:sp>
          <p:nvSpPr>
            <p:cNvPr id="15" name="TextBox 14">
              <a:extLst>
                <a:ext uri="{FF2B5EF4-FFF2-40B4-BE49-F238E27FC236}">
                  <a16:creationId xmlns:a16="http://schemas.microsoft.com/office/drawing/2014/main" id="{4DBB8D1A-0A18-2C40-91A6-4E2016B61E9D}"/>
                </a:ext>
              </a:extLst>
            </p:cNvPr>
            <p:cNvSpPr txBox="1"/>
            <p:nvPr/>
          </p:nvSpPr>
          <p:spPr>
            <a:xfrm>
              <a:off x="5145724" y="3985263"/>
              <a:ext cx="1408386" cy="369332"/>
            </a:xfrm>
            <a:prstGeom prst="rect">
              <a:avLst/>
            </a:prstGeom>
            <a:noFill/>
          </p:spPr>
          <p:txBody>
            <a:bodyPr wrap="square" rtlCol="0">
              <a:spAutoFit/>
            </a:bodyPr>
            <a:lstStyle/>
            <a:p>
              <a:r>
                <a:rPr lang="en-US" dirty="0">
                  <a:solidFill>
                    <a:schemeClr val="bg1">
                      <a:lumMod val="50000"/>
                    </a:schemeClr>
                  </a:solidFill>
                </a:rPr>
                <a:t>6) Retweets</a:t>
              </a:r>
            </a:p>
          </p:txBody>
        </p:sp>
        <p:sp>
          <p:nvSpPr>
            <p:cNvPr id="16" name="TextBox 15">
              <a:extLst>
                <a:ext uri="{FF2B5EF4-FFF2-40B4-BE49-F238E27FC236}">
                  <a16:creationId xmlns:a16="http://schemas.microsoft.com/office/drawing/2014/main" id="{F3244F41-74C4-224A-994F-2ABA49173AD9}"/>
                </a:ext>
              </a:extLst>
            </p:cNvPr>
            <p:cNvSpPr txBox="1"/>
            <p:nvPr/>
          </p:nvSpPr>
          <p:spPr>
            <a:xfrm>
              <a:off x="6850355" y="3372138"/>
              <a:ext cx="1573450" cy="369332"/>
            </a:xfrm>
            <a:prstGeom prst="rect">
              <a:avLst/>
            </a:prstGeom>
            <a:noFill/>
          </p:spPr>
          <p:txBody>
            <a:bodyPr wrap="square" rtlCol="0">
              <a:spAutoFit/>
            </a:bodyPr>
            <a:lstStyle/>
            <a:p>
              <a:r>
                <a:rPr lang="en-US" dirty="0">
                  <a:solidFill>
                    <a:schemeClr val="bg1">
                      <a:lumMod val="50000"/>
                    </a:schemeClr>
                  </a:solidFill>
                </a:rPr>
                <a:t>7) Favorites </a:t>
              </a:r>
            </a:p>
          </p:txBody>
        </p:sp>
        <p:sp>
          <p:nvSpPr>
            <p:cNvPr id="17" name="TextBox 16">
              <a:extLst>
                <a:ext uri="{FF2B5EF4-FFF2-40B4-BE49-F238E27FC236}">
                  <a16:creationId xmlns:a16="http://schemas.microsoft.com/office/drawing/2014/main" id="{B7EEF01E-BCED-294E-93F4-EA303E8AEEEC}"/>
                </a:ext>
              </a:extLst>
            </p:cNvPr>
            <p:cNvSpPr txBox="1"/>
            <p:nvPr/>
          </p:nvSpPr>
          <p:spPr>
            <a:xfrm>
              <a:off x="6842626" y="3701805"/>
              <a:ext cx="1350756" cy="369332"/>
            </a:xfrm>
            <a:prstGeom prst="rect">
              <a:avLst/>
            </a:prstGeom>
            <a:noFill/>
          </p:spPr>
          <p:txBody>
            <a:bodyPr wrap="square" rtlCol="0">
              <a:spAutoFit/>
            </a:bodyPr>
            <a:lstStyle/>
            <a:p>
              <a:r>
                <a:rPr lang="en-US" dirty="0">
                  <a:solidFill>
                    <a:schemeClr val="bg1">
                      <a:lumMod val="50000"/>
                    </a:schemeClr>
                  </a:solidFill>
                </a:rPr>
                <a:t>8) Mentions</a:t>
              </a:r>
            </a:p>
          </p:txBody>
        </p:sp>
        <p:sp>
          <p:nvSpPr>
            <p:cNvPr id="18" name="TextBox 17">
              <a:extLst>
                <a:ext uri="{FF2B5EF4-FFF2-40B4-BE49-F238E27FC236}">
                  <a16:creationId xmlns:a16="http://schemas.microsoft.com/office/drawing/2014/main" id="{DDEBF375-47A1-DC41-8C26-D019722F4EFB}"/>
                </a:ext>
              </a:extLst>
            </p:cNvPr>
            <p:cNvSpPr txBox="1"/>
            <p:nvPr/>
          </p:nvSpPr>
          <p:spPr>
            <a:xfrm>
              <a:off x="6878784" y="4031473"/>
              <a:ext cx="1545021" cy="369332"/>
            </a:xfrm>
            <a:prstGeom prst="rect">
              <a:avLst/>
            </a:prstGeom>
            <a:noFill/>
          </p:spPr>
          <p:txBody>
            <a:bodyPr wrap="square" rtlCol="0">
              <a:spAutoFit/>
            </a:bodyPr>
            <a:lstStyle/>
            <a:p>
              <a:r>
                <a:rPr lang="en-US" dirty="0">
                  <a:solidFill>
                    <a:schemeClr val="bg1">
                      <a:lumMod val="50000"/>
                    </a:schemeClr>
                  </a:solidFill>
                </a:rPr>
                <a:t>9) Hashtags</a:t>
              </a:r>
            </a:p>
          </p:txBody>
        </p:sp>
      </p:grpSp>
      <p:pic>
        <p:nvPicPr>
          <p:cNvPr id="23" name="Picture 22" descr="A picture containing chair&#10;&#10;Description automatically generated">
            <a:extLst>
              <a:ext uri="{FF2B5EF4-FFF2-40B4-BE49-F238E27FC236}">
                <a16:creationId xmlns:a16="http://schemas.microsoft.com/office/drawing/2014/main" id="{F9C407E3-B2AD-864C-ADAA-F02F327C5D7F}"/>
              </a:ext>
            </a:extLst>
          </p:cNvPr>
          <p:cNvPicPr>
            <a:picLocks noChangeAspect="1"/>
          </p:cNvPicPr>
          <p:nvPr/>
        </p:nvPicPr>
        <p:blipFill>
          <a:blip r:embed="rId2"/>
          <a:stretch>
            <a:fillRect/>
          </a:stretch>
        </p:blipFill>
        <p:spPr>
          <a:xfrm>
            <a:off x="1480156" y="3068230"/>
            <a:ext cx="1668146" cy="1668146"/>
          </a:xfrm>
          <a:prstGeom prst="rect">
            <a:avLst/>
          </a:prstGeom>
        </p:spPr>
      </p:pic>
      <p:pic>
        <p:nvPicPr>
          <p:cNvPr id="27" name="Picture 26" descr="A close up of a sign&#10;&#10;Description automatically generated">
            <a:extLst>
              <a:ext uri="{FF2B5EF4-FFF2-40B4-BE49-F238E27FC236}">
                <a16:creationId xmlns:a16="http://schemas.microsoft.com/office/drawing/2014/main" id="{5D2F1614-BD50-1842-94F7-13417AEFADD1}"/>
              </a:ext>
            </a:extLst>
          </p:cNvPr>
          <p:cNvPicPr>
            <a:picLocks noChangeAspect="1"/>
          </p:cNvPicPr>
          <p:nvPr/>
        </p:nvPicPr>
        <p:blipFill>
          <a:blip r:embed="rId3"/>
          <a:stretch>
            <a:fillRect/>
          </a:stretch>
        </p:blipFill>
        <p:spPr>
          <a:xfrm>
            <a:off x="9144596" y="2992311"/>
            <a:ext cx="1668146" cy="1661655"/>
          </a:xfrm>
          <a:prstGeom prst="rect">
            <a:avLst/>
          </a:prstGeom>
        </p:spPr>
      </p:pic>
      <p:sp>
        <p:nvSpPr>
          <p:cNvPr id="28" name="Rectangle 27">
            <a:extLst>
              <a:ext uri="{FF2B5EF4-FFF2-40B4-BE49-F238E27FC236}">
                <a16:creationId xmlns:a16="http://schemas.microsoft.com/office/drawing/2014/main" id="{9E19A0B9-9265-6B4B-BD07-D231DA4BFA56}"/>
              </a:ext>
            </a:extLst>
          </p:cNvPr>
          <p:cNvSpPr/>
          <p:nvPr/>
        </p:nvSpPr>
        <p:spPr>
          <a:xfrm>
            <a:off x="1402409" y="2698898"/>
            <a:ext cx="1823641" cy="369332"/>
          </a:xfrm>
          <a:prstGeom prst="rect">
            <a:avLst/>
          </a:prstGeom>
        </p:spPr>
        <p:txBody>
          <a:bodyPr wrap="none">
            <a:spAutoFit/>
          </a:bodyPr>
          <a:lstStyle/>
          <a:p>
            <a:pPr algn="ctr"/>
            <a:r>
              <a:rPr lang="en-US" b="1" dirty="0">
                <a:solidFill>
                  <a:srgbClr val="0070C0"/>
                </a:solidFill>
              </a:rPr>
              <a:t>From Twitter…</a:t>
            </a:r>
          </a:p>
        </p:txBody>
      </p:sp>
      <p:sp>
        <p:nvSpPr>
          <p:cNvPr id="29" name="Rectangle 28">
            <a:extLst>
              <a:ext uri="{FF2B5EF4-FFF2-40B4-BE49-F238E27FC236}">
                <a16:creationId xmlns:a16="http://schemas.microsoft.com/office/drawing/2014/main" id="{95773D95-4B58-1C48-AD13-5E536212573E}"/>
              </a:ext>
            </a:extLst>
          </p:cNvPr>
          <p:cNvSpPr/>
          <p:nvPr/>
        </p:nvSpPr>
        <p:spPr>
          <a:xfrm>
            <a:off x="8864070" y="4614521"/>
            <a:ext cx="2229199" cy="369332"/>
          </a:xfrm>
          <a:prstGeom prst="rect">
            <a:avLst/>
          </a:prstGeom>
        </p:spPr>
        <p:txBody>
          <a:bodyPr wrap="square">
            <a:spAutoFit/>
          </a:bodyPr>
          <a:lstStyle/>
          <a:p>
            <a:pPr algn="ctr"/>
            <a:r>
              <a:rPr lang="en-US" b="1" dirty="0">
                <a:solidFill>
                  <a:srgbClr val="0070C0"/>
                </a:solidFill>
              </a:rPr>
              <a:t>…To a data frame</a:t>
            </a:r>
          </a:p>
        </p:txBody>
      </p:sp>
      <p:cxnSp>
        <p:nvCxnSpPr>
          <p:cNvPr id="31" name="Straight Arrow Connector 30">
            <a:extLst>
              <a:ext uri="{FF2B5EF4-FFF2-40B4-BE49-F238E27FC236}">
                <a16:creationId xmlns:a16="http://schemas.microsoft.com/office/drawing/2014/main" id="{81E9A1F8-779C-A846-BF18-17EB4F2A3B7C}"/>
              </a:ext>
            </a:extLst>
          </p:cNvPr>
          <p:cNvCxnSpPr>
            <a:cxnSpLocks/>
          </p:cNvCxnSpPr>
          <p:nvPr/>
        </p:nvCxnSpPr>
        <p:spPr>
          <a:xfrm>
            <a:off x="3226049" y="3823139"/>
            <a:ext cx="57829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2D330F2-FA66-DA4C-90A3-0E61C21245C8}"/>
              </a:ext>
            </a:extLst>
          </p:cNvPr>
          <p:cNvCxnSpPr/>
          <p:nvPr/>
        </p:nvCxnSpPr>
        <p:spPr>
          <a:xfrm flipV="1">
            <a:off x="4046475" y="3838905"/>
            <a:ext cx="0" cy="9357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0B3D3C-8857-C64E-91CD-63B4CB61BA47}"/>
              </a:ext>
            </a:extLst>
          </p:cNvPr>
          <p:cNvCxnSpPr/>
          <p:nvPr/>
        </p:nvCxnSpPr>
        <p:spPr>
          <a:xfrm flipV="1">
            <a:off x="6602359" y="2947936"/>
            <a:ext cx="0" cy="9357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D7131E-9FB5-F04B-BB39-D73575A7FF1E}"/>
              </a:ext>
            </a:extLst>
          </p:cNvPr>
          <p:cNvCxnSpPr>
            <a:cxnSpLocks/>
            <a:stCxn id="29" idx="2"/>
          </p:cNvCxnSpPr>
          <p:nvPr/>
        </p:nvCxnSpPr>
        <p:spPr>
          <a:xfrm>
            <a:off x="9978670" y="4983853"/>
            <a:ext cx="0" cy="334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A9C2FF9-7E96-3F44-A3CB-EDF91CE31295}"/>
              </a:ext>
            </a:extLst>
          </p:cNvPr>
          <p:cNvSpPr txBox="1"/>
          <p:nvPr/>
        </p:nvSpPr>
        <p:spPr>
          <a:xfrm>
            <a:off x="9464682" y="5313740"/>
            <a:ext cx="1027974" cy="461665"/>
          </a:xfrm>
          <a:prstGeom prst="rect">
            <a:avLst/>
          </a:prstGeom>
          <a:noFill/>
        </p:spPr>
        <p:txBody>
          <a:bodyPr wrap="square" rtlCol="0">
            <a:spAutoFit/>
          </a:bodyPr>
          <a:lstStyle/>
          <a:p>
            <a:r>
              <a:rPr lang="en-US" sz="2400" b="1" dirty="0">
                <a:solidFill>
                  <a:schemeClr val="accent1"/>
                </a:solidFill>
              </a:rPr>
              <a:t>28479</a:t>
            </a:r>
          </a:p>
        </p:txBody>
      </p:sp>
      <p:sp>
        <p:nvSpPr>
          <p:cNvPr id="43" name="TextBox 42">
            <a:extLst>
              <a:ext uri="{FF2B5EF4-FFF2-40B4-BE49-F238E27FC236}">
                <a16:creationId xmlns:a16="http://schemas.microsoft.com/office/drawing/2014/main" id="{7C8DB06A-8940-2C42-8997-BB08B7002AD8}"/>
              </a:ext>
            </a:extLst>
          </p:cNvPr>
          <p:cNvSpPr txBox="1"/>
          <p:nvPr/>
        </p:nvSpPr>
        <p:spPr>
          <a:xfrm>
            <a:off x="8681314" y="5689169"/>
            <a:ext cx="2594710" cy="461665"/>
          </a:xfrm>
          <a:prstGeom prst="rect">
            <a:avLst/>
          </a:prstGeom>
          <a:noFill/>
        </p:spPr>
        <p:txBody>
          <a:bodyPr wrap="square" rtlCol="0">
            <a:spAutoFit/>
          </a:bodyPr>
          <a:lstStyle/>
          <a:p>
            <a:pPr algn="ctr"/>
            <a:r>
              <a:rPr lang="en-US" sz="2400" dirty="0">
                <a:solidFill>
                  <a:schemeClr val="bg1">
                    <a:lumMod val="50000"/>
                  </a:schemeClr>
                </a:solidFill>
              </a:rPr>
              <a:t>Tweets</a:t>
            </a:r>
          </a:p>
        </p:txBody>
      </p:sp>
    </p:spTree>
    <p:extLst>
      <p:ext uri="{BB962C8B-B14F-4D97-AF65-F5344CB8AC3E}">
        <p14:creationId xmlns:p14="http://schemas.microsoft.com/office/powerpoint/2010/main" val="2752566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18950-E300-4289-85BE-22B05970BA73}"/>
              </a:ext>
            </a:extLst>
          </p:cNvPr>
          <p:cNvSpPr>
            <a:spLocks noGrp="1"/>
          </p:cNvSpPr>
          <p:nvPr>
            <p:ph type="title"/>
          </p:nvPr>
        </p:nvSpPr>
        <p:spPr>
          <a:xfrm>
            <a:off x="1241167" y="666165"/>
            <a:ext cx="10178322" cy="973449"/>
          </a:xfrm>
        </p:spPr>
        <p:txBody>
          <a:bodyPr>
            <a:normAutofit/>
          </a:bodyPr>
          <a:lstStyle/>
          <a:p>
            <a:r>
              <a:rPr lang="en-US" sz="4000" dirty="0"/>
              <a:t>Data analysis : two strategies </a:t>
            </a:r>
          </a:p>
        </p:txBody>
      </p:sp>
      <p:pic>
        <p:nvPicPr>
          <p:cNvPr id="4" name="Picture 3">
            <a:extLst>
              <a:ext uri="{FF2B5EF4-FFF2-40B4-BE49-F238E27FC236}">
                <a16:creationId xmlns:a16="http://schemas.microsoft.com/office/drawing/2014/main" id="{66533965-56C1-1949-95E8-89D4FEC88165}"/>
              </a:ext>
            </a:extLst>
          </p:cNvPr>
          <p:cNvPicPr>
            <a:picLocks noChangeAspect="1"/>
          </p:cNvPicPr>
          <p:nvPr/>
        </p:nvPicPr>
        <p:blipFill rotWithShape="1">
          <a:blip r:embed="rId2"/>
          <a:srcRect l="11848" r="12639"/>
          <a:stretch/>
        </p:blipFill>
        <p:spPr>
          <a:xfrm>
            <a:off x="1575581" y="2537980"/>
            <a:ext cx="3840480" cy="3027289"/>
          </a:xfrm>
          <a:prstGeom prst="rect">
            <a:avLst/>
          </a:prstGeom>
        </p:spPr>
      </p:pic>
      <p:pic>
        <p:nvPicPr>
          <p:cNvPr id="9" name="Picture 8">
            <a:extLst>
              <a:ext uri="{FF2B5EF4-FFF2-40B4-BE49-F238E27FC236}">
                <a16:creationId xmlns:a16="http://schemas.microsoft.com/office/drawing/2014/main" id="{2448CBD8-5826-7B42-913A-017D93F22152}"/>
              </a:ext>
            </a:extLst>
          </p:cNvPr>
          <p:cNvPicPr>
            <a:picLocks noChangeAspect="1"/>
          </p:cNvPicPr>
          <p:nvPr/>
        </p:nvPicPr>
        <p:blipFill rotWithShape="1">
          <a:blip r:embed="rId3"/>
          <a:srcRect l="4078" t="10593" r="26484" b="5762"/>
          <a:stretch/>
        </p:blipFill>
        <p:spPr>
          <a:xfrm>
            <a:off x="6931895" y="2537979"/>
            <a:ext cx="4487594" cy="3027289"/>
          </a:xfrm>
          <a:prstGeom prst="rect">
            <a:avLst/>
          </a:prstGeom>
        </p:spPr>
      </p:pic>
      <p:sp>
        <p:nvSpPr>
          <p:cNvPr id="10" name="TextBox 9">
            <a:extLst>
              <a:ext uri="{FF2B5EF4-FFF2-40B4-BE49-F238E27FC236}">
                <a16:creationId xmlns:a16="http://schemas.microsoft.com/office/drawing/2014/main" id="{693A0B30-B7B7-0F48-99F7-E481A3CCBB40}"/>
              </a:ext>
            </a:extLst>
          </p:cNvPr>
          <p:cNvSpPr txBox="1"/>
          <p:nvPr/>
        </p:nvSpPr>
        <p:spPr>
          <a:xfrm>
            <a:off x="5722883" y="3586653"/>
            <a:ext cx="888124" cy="707886"/>
          </a:xfrm>
          <a:prstGeom prst="rect">
            <a:avLst/>
          </a:prstGeom>
          <a:noFill/>
        </p:spPr>
        <p:txBody>
          <a:bodyPr wrap="square" rtlCol="0">
            <a:spAutoFit/>
          </a:bodyPr>
          <a:lstStyle/>
          <a:p>
            <a:r>
              <a:rPr lang="en-US" sz="4000" dirty="0">
                <a:solidFill>
                  <a:schemeClr val="accent1"/>
                </a:solidFill>
                <a:latin typeface="Impact" panose="020B0806030902050204" pitchFamily="34" charset="0"/>
              </a:rPr>
              <a:t>OR</a:t>
            </a:r>
          </a:p>
        </p:txBody>
      </p:sp>
      <p:sp>
        <p:nvSpPr>
          <p:cNvPr id="11" name="TextBox 10">
            <a:extLst>
              <a:ext uri="{FF2B5EF4-FFF2-40B4-BE49-F238E27FC236}">
                <a16:creationId xmlns:a16="http://schemas.microsoft.com/office/drawing/2014/main" id="{AFDA2453-DC66-1D4C-9B06-53EA7A4D333D}"/>
              </a:ext>
            </a:extLst>
          </p:cNvPr>
          <p:cNvSpPr txBox="1"/>
          <p:nvPr/>
        </p:nvSpPr>
        <p:spPr>
          <a:xfrm>
            <a:off x="1575581" y="2133600"/>
            <a:ext cx="3840480" cy="369332"/>
          </a:xfrm>
          <a:prstGeom prst="rect">
            <a:avLst/>
          </a:prstGeom>
          <a:noFill/>
        </p:spPr>
        <p:txBody>
          <a:bodyPr wrap="square" rtlCol="0">
            <a:spAutoFit/>
          </a:bodyPr>
          <a:lstStyle/>
          <a:p>
            <a:r>
              <a:rPr lang="en-US" b="1" dirty="0">
                <a:solidFill>
                  <a:schemeClr val="accent1"/>
                </a:solidFill>
              </a:rPr>
              <a:t>Using usernames (classification): </a:t>
            </a:r>
          </a:p>
        </p:txBody>
      </p:sp>
      <p:sp>
        <p:nvSpPr>
          <p:cNvPr id="12" name="TextBox 11">
            <a:extLst>
              <a:ext uri="{FF2B5EF4-FFF2-40B4-BE49-F238E27FC236}">
                <a16:creationId xmlns:a16="http://schemas.microsoft.com/office/drawing/2014/main" id="{5D75233A-1F37-FD44-88EA-B36DD3D1F9A3}"/>
              </a:ext>
            </a:extLst>
          </p:cNvPr>
          <p:cNvSpPr txBox="1"/>
          <p:nvPr/>
        </p:nvSpPr>
        <p:spPr>
          <a:xfrm>
            <a:off x="6931895" y="2168647"/>
            <a:ext cx="3840480" cy="369332"/>
          </a:xfrm>
          <a:prstGeom prst="rect">
            <a:avLst/>
          </a:prstGeom>
          <a:noFill/>
        </p:spPr>
        <p:txBody>
          <a:bodyPr wrap="square" rtlCol="0">
            <a:spAutoFit/>
          </a:bodyPr>
          <a:lstStyle/>
          <a:p>
            <a:r>
              <a:rPr lang="en-US" b="1" dirty="0">
                <a:solidFill>
                  <a:schemeClr val="accent1"/>
                </a:solidFill>
              </a:rPr>
              <a:t>Using tweets (clustering): </a:t>
            </a:r>
          </a:p>
        </p:txBody>
      </p:sp>
    </p:spTree>
    <p:extLst>
      <p:ext uri="{BB962C8B-B14F-4D97-AF65-F5344CB8AC3E}">
        <p14:creationId xmlns:p14="http://schemas.microsoft.com/office/powerpoint/2010/main" val="225148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9D009E-EB1F-E14C-9E2E-B0F6A5ECC1FD}"/>
              </a:ext>
            </a:extLst>
          </p:cNvPr>
          <p:cNvSpPr>
            <a:spLocks noGrp="1"/>
          </p:cNvSpPr>
          <p:nvPr>
            <p:ph type="title"/>
          </p:nvPr>
        </p:nvSpPr>
        <p:spPr>
          <a:xfrm>
            <a:off x="1251678" y="382386"/>
            <a:ext cx="10178322" cy="1162636"/>
          </a:xfrm>
        </p:spPr>
        <p:txBody>
          <a:bodyPr>
            <a:normAutofit fontScale="90000"/>
          </a:bodyPr>
          <a:lstStyle/>
          <a:p>
            <a:r>
              <a:rPr lang="en-US" sz="4000" dirty="0"/>
              <a:t>Strategy 1: </a:t>
            </a:r>
            <a:br>
              <a:rPr lang="en-US" sz="4000" dirty="0"/>
            </a:br>
            <a:r>
              <a:rPr lang="en-US" sz="4000" dirty="0"/>
              <a:t>NLP Classification</a:t>
            </a:r>
          </a:p>
        </p:txBody>
      </p:sp>
      <p:sp>
        <p:nvSpPr>
          <p:cNvPr id="5" name="Content Placeholder 2">
            <a:extLst>
              <a:ext uri="{FF2B5EF4-FFF2-40B4-BE49-F238E27FC236}">
                <a16:creationId xmlns:a16="http://schemas.microsoft.com/office/drawing/2014/main" id="{9CA5ACAB-5BCA-C044-B486-95EB634AF817}"/>
              </a:ext>
            </a:extLst>
          </p:cNvPr>
          <p:cNvSpPr>
            <a:spLocks noGrp="1"/>
          </p:cNvSpPr>
          <p:nvPr>
            <p:ph idx="1"/>
          </p:nvPr>
        </p:nvSpPr>
        <p:spPr>
          <a:xfrm>
            <a:off x="1861278" y="5196988"/>
            <a:ext cx="10178322" cy="2557251"/>
          </a:xfrm>
        </p:spPr>
        <p:txBody>
          <a:bodyPr>
            <a:normAutofit/>
          </a:bodyPr>
          <a:lstStyle/>
          <a:p>
            <a:r>
              <a:rPr lang="en-US" dirty="0">
                <a:solidFill>
                  <a:schemeClr val="tx1">
                    <a:lumMod val="50000"/>
                    <a:lumOff val="50000"/>
                  </a:schemeClr>
                </a:solidFill>
              </a:rPr>
              <a:t>Receive a probability of account being a bot  -- 0 = human | 1 = bot</a:t>
            </a:r>
          </a:p>
          <a:p>
            <a:pPr lvl="1"/>
            <a:r>
              <a:rPr lang="en-US" dirty="0">
                <a:solidFill>
                  <a:schemeClr val="tx1">
                    <a:lumMod val="50000"/>
                    <a:lumOff val="50000"/>
                  </a:schemeClr>
                </a:solidFill>
              </a:rPr>
              <a:t>Bayes' theorem to help estimate the overall prevalence of bots</a:t>
            </a:r>
          </a:p>
          <a:p>
            <a:pPr lvl="2"/>
            <a:r>
              <a:rPr lang="en-US" dirty="0">
                <a:solidFill>
                  <a:schemeClr val="tx1">
                    <a:lumMod val="50000"/>
                    <a:lumOff val="50000"/>
                  </a:schemeClr>
                </a:solidFill>
              </a:rPr>
              <a:t>balance false positives with false negatives</a:t>
            </a:r>
          </a:p>
        </p:txBody>
      </p:sp>
      <p:sp>
        <p:nvSpPr>
          <p:cNvPr id="10" name="Rectangle 9">
            <a:extLst>
              <a:ext uri="{FF2B5EF4-FFF2-40B4-BE49-F238E27FC236}">
                <a16:creationId xmlns:a16="http://schemas.microsoft.com/office/drawing/2014/main" id="{153E2115-E834-7042-B4B9-5583F0F7C855}"/>
              </a:ext>
            </a:extLst>
          </p:cNvPr>
          <p:cNvSpPr/>
          <p:nvPr/>
        </p:nvSpPr>
        <p:spPr>
          <a:xfrm>
            <a:off x="1251678" y="1507736"/>
            <a:ext cx="7888003" cy="583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accent1"/>
                </a:solidFill>
              </a:rPr>
              <a:t>Question: </a:t>
            </a:r>
            <a:r>
              <a:rPr lang="en-US" sz="2400" dirty="0">
                <a:solidFill>
                  <a:schemeClr val="bg1">
                    <a:lumMod val="50000"/>
                  </a:schemeClr>
                </a:solidFill>
              </a:rPr>
              <a:t>How to spot likely sources of misinformation?    </a:t>
            </a:r>
          </a:p>
        </p:txBody>
      </p:sp>
      <p:sp>
        <p:nvSpPr>
          <p:cNvPr id="2" name="TextBox 1">
            <a:extLst>
              <a:ext uri="{FF2B5EF4-FFF2-40B4-BE49-F238E27FC236}">
                <a16:creationId xmlns:a16="http://schemas.microsoft.com/office/drawing/2014/main" id="{CFA1107F-81E6-F149-8410-7E873C4E8F3E}"/>
              </a:ext>
            </a:extLst>
          </p:cNvPr>
          <p:cNvSpPr txBox="1"/>
          <p:nvPr/>
        </p:nvSpPr>
        <p:spPr>
          <a:xfrm>
            <a:off x="983338" y="4228959"/>
            <a:ext cx="2469931" cy="369332"/>
          </a:xfrm>
          <a:prstGeom prst="rect">
            <a:avLst/>
          </a:prstGeom>
          <a:noFill/>
        </p:spPr>
        <p:txBody>
          <a:bodyPr wrap="square" rtlCol="0">
            <a:spAutoFit/>
          </a:bodyPr>
          <a:lstStyle/>
          <a:p>
            <a:r>
              <a:rPr lang="en-US" dirty="0">
                <a:solidFill>
                  <a:schemeClr val="tx1">
                    <a:lumMod val="50000"/>
                    <a:lumOff val="50000"/>
                  </a:schemeClr>
                </a:solidFill>
              </a:rPr>
              <a:t>Check account</a:t>
            </a:r>
          </a:p>
        </p:txBody>
      </p:sp>
      <p:sp>
        <p:nvSpPr>
          <p:cNvPr id="7" name="TextBox 6">
            <a:extLst>
              <a:ext uri="{FF2B5EF4-FFF2-40B4-BE49-F238E27FC236}">
                <a16:creationId xmlns:a16="http://schemas.microsoft.com/office/drawing/2014/main" id="{0D053488-9055-0542-BE9A-91BD8D23E775}"/>
              </a:ext>
            </a:extLst>
          </p:cNvPr>
          <p:cNvSpPr txBox="1"/>
          <p:nvPr/>
        </p:nvSpPr>
        <p:spPr>
          <a:xfrm>
            <a:off x="3454581" y="4156137"/>
            <a:ext cx="3829087" cy="646331"/>
          </a:xfrm>
          <a:prstGeom prst="rect">
            <a:avLst/>
          </a:prstGeom>
          <a:noFill/>
        </p:spPr>
        <p:txBody>
          <a:bodyPr wrap="square" rtlCol="0">
            <a:spAutoFit/>
          </a:bodyPr>
          <a:lstStyle/>
          <a:p>
            <a:r>
              <a:rPr lang="en-US" dirty="0">
                <a:solidFill>
                  <a:schemeClr val="tx1">
                    <a:lumMod val="50000"/>
                    <a:lumOff val="50000"/>
                  </a:schemeClr>
                </a:solidFill>
              </a:rPr>
              <a:t>Public profile/tweets using </a:t>
            </a:r>
          </a:p>
          <a:p>
            <a:r>
              <a:rPr lang="en-US" dirty="0">
                <a:solidFill>
                  <a:schemeClr val="tx1">
                    <a:lumMod val="50000"/>
                    <a:lumOff val="50000"/>
                  </a:schemeClr>
                </a:solidFill>
              </a:rPr>
              <a:t>Twitter API</a:t>
            </a:r>
          </a:p>
        </p:txBody>
      </p:sp>
      <p:sp>
        <p:nvSpPr>
          <p:cNvPr id="13" name="TextBox 12">
            <a:extLst>
              <a:ext uri="{FF2B5EF4-FFF2-40B4-BE49-F238E27FC236}">
                <a16:creationId xmlns:a16="http://schemas.microsoft.com/office/drawing/2014/main" id="{B4648391-4543-C546-B9BB-76393971EA98}"/>
              </a:ext>
            </a:extLst>
          </p:cNvPr>
          <p:cNvSpPr txBox="1"/>
          <p:nvPr/>
        </p:nvSpPr>
        <p:spPr>
          <a:xfrm>
            <a:off x="7593723" y="4163152"/>
            <a:ext cx="2806262" cy="369332"/>
          </a:xfrm>
          <a:prstGeom prst="rect">
            <a:avLst/>
          </a:prstGeom>
          <a:noFill/>
        </p:spPr>
        <p:txBody>
          <a:bodyPr wrap="square" rtlCol="0">
            <a:spAutoFit/>
          </a:bodyPr>
          <a:lstStyle/>
          <a:p>
            <a:r>
              <a:rPr lang="en-US" dirty="0" err="1">
                <a:solidFill>
                  <a:schemeClr val="tx1">
                    <a:lumMod val="50000"/>
                    <a:lumOff val="50000"/>
                  </a:schemeClr>
                </a:solidFill>
              </a:rPr>
              <a:t>Botometer</a:t>
            </a:r>
            <a:r>
              <a:rPr lang="en-US" dirty="0">
                <a:solidFill>
                  <a:schemeClr val="tx1">
                    <a:lumMod val="50000"/>
                    <a:lumOff val="50000"/>
                  </a:schemeClr>
                </a:solidFill>
              </a:rPr>
              <a:t> </a:t>
            </a:r>
          </a:p>
        </p:txBody>
      </p:sp>
      <p:sp>
        <p:nvSpPr>
          <p:cNvPr id="14" name="Right Arrow 13">
            <a:extLst>
              <a:ext uri="{FF2B5EF4-FFF2-40B4-BE49-F238E27FC236}">
                <a16:creationId xmlns:a16="http://schemas.microsoft.com/office/drawing/2014/main" id="{9E1ED41D-B947-FE4B-9E51-8E5B64A86F38}"/>
              </a:ext>
            </a:extLst>
          </p:cNvPr>
          <p:cNvSpPr/>
          <p:nvPr/>
        </p:nvSpPr>
        <p:spPr>
          <a:xfrm>
            <a:off x="6340839" y="4271425"/>
            <a:ext cx="609600" cy="211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4875858B-9716-214B-88AC-49CEED77008F}"/>
              </a:ext>
            </a:extLst>
          </p:cNvPr>
          <p:cNvSpPr/>
          <p:nvPr/>
        </p:nvSpPr>
        <p:spPr>
          <a:xfrm>
            <a:off x="2658423" y="4302898"/>
            <a:ext cx="683172" cy="221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26467652-9E51-0C4A-90D1-2971FA3B379B}"/>
              </a:ext>
            </a:extLst>
          </p:cNvPr>
          <p:cNvSpPr/>
          <p:nvPr/>
        </p:nvSpPr>
        <p:spPr>
          <a:xfrm>
            <a:off x="9438984" y="4250800"/>
            <a:ext cx="567559" cy="252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5438DA-E478-C44E-AFFF-6C16A22449F7}"/>
              </a:ext>
            </a:extLst>
          </p:cNvPr>
          <p:cNvSpPr txBox="1"/>
          <p:nvPr/>
        </p:nvSpPr>
        <p:spPr>
          <a:xfrm>
            <a:off x="10493210" y="4163152"/>
            <a:ext cx="715452" cy="369332"/>
          </a:xfrm>
          <a:prstGeom prst="rect">
            <a:avLst/>
          </a:prstGeom>
          <a:noFill/>
        </p:spPr>
        <p:txBody>
          <a:bodyPr wrap="none" rtlCol="0">
            <a:spAutoFit/>
          </a:bodyPr>
          <a:lstStyle/>
          <a:p>
            <a:r>
              <a:rPr lang="en-US" dirty="0">
                <a:solidFill>
                  <a:schemeClr val="tx1">
                    <a:lumMod val="50000"/>
                    <a:lumOff val="50000"/>
                  </a:schemeClr>
                </a:solidFill>
              </a:rPr>
              <a:t>Score</a:t>
            </a:r>
          </a:p>
        </p:txBody>
      </p:sp>
      <p:pic>
        <p:nvPicPr>
          <p:cNvPr id="6" name="Picture 5" descr="A close up of a toy&#10;&#10;Description automatically generated">
            <a:extLst>
              <a:ext uri="{FF2B5EF4-FFF2-40B4-BE49-F238E27FC236}">
                <a16:creationId xmlns:a16="http://schemas.microsoft.com/office/drawing/2014/main" id="{DF485061-5430-CA4C-95C3-255CC590F054}"/>
              </a:ext>
            </a:extLst>
          </p:cNvPr>
          <p:cNvPicPr>
            <a:picLocks noChangeAspect="1"/>
          </p:cNvPicPr>
          <p:nvPr/>
        </p:nvPicPr>
        <p:blipFill rotWithShape="1">
          <a:blip r:embed="rId2"/>
          <a:srcRect t="13187" r="5307" b="10924"/>
          <a:stretch/>
        </p:blipFill>
        <p:spPr>
          <a:xfrm>
            <a:off x="4220525" y="2143719"/>
            <a:ext cx="4006953" cy="1700067"/>
          </a:xfrm>
          <a:prstGeom prst="rect">
            <a:avLst/>
          </a:prstGeom>
        </p:spPr>
      </p:pic>
    </p:spTree>
    <p:extLst>
      <p:ext uri="{BB962C8B-B14F-4D97-AF65-F5344CB8AC3E}">
        <p14:creationId xmlns:p14="http://schemas.microsoft.com/office/powerpoint/2010/main" val="3734183595"/>
      </p:ext>
    </p:extLst>
  </p:cSld>
  <p:clrMapOvr>
    <a:masterClrMapping/>
  </p:clrMapOvr>
</p:sld>
</file>

<file path=ppt/theme/theme1.xml><?xml version="1.0" encoding="utf-8"?>
<a:theme xmlns:a="http://schemas.openxmlformats.org/drawingml/2006/main" name="Badge">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5D5C12-9048-448D-A69C-F00736C0732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32C9D10-CA80-4BC9-9D59-B4B9486E9328}">
  <ds:schemaRefs>
    <ds:schemaRef ds:uri="http://schemas.microsoft.com/sharepoint/v3/contenttype/forms"/>
  </ds:schemaRefs>
</ds:datastoreItem>
</file>

<file path=customXml/itemProps3.xml><?xml version="1.0" encoding="utf-8"?>
<ds:datastoreItem xmlns:ds="http://schemas.openxmlformats.org/officeDocument/2006/customXml" ds:itemID="{DD0DBFED-7AB5-403D-9982-F81C20C3F5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619</Words>
  <Application>Microsoft Macintosh PowerPoint</Application>
  <PresentationFormat>Widescreen</PresentationFormat>
  <Paragraphs>156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Gill Sans MT</vt:lpstr>
      <vt:lpstr>Helvetica</vt:lpstr>
      <vt:lpstr>Impact</vt:lpstr>
      <vt:lpstr>Badge</vt:lpstr>
      <vt:lpstr>California wildfires</vt:lpstr>
      <vt:lpstr>Outline</vt:lpstr>
      <vt:lpstr>Problem statement</vt:lpstr>
      <vt:lpstr>identifying Misinformation in  Disaster-Related Social Media Posts</vt:lpstr>
      <vt:lpstr>4 steps to address problem</vt:lpstr>
      <vt:lpstr>Desk research</vt:lpstr>
      <vt:lpstr>PowerPoint Presentation</vt:lpstr>
      <vt:lpstr>Data analysis : two strategies </vt:lpstr>
      <vt:lpstr>Strategy 1:  NLP Classification</vt:lpstr>
      <vt:lpstr>Strategy 1:  nlp Classification</vt:lpstr>
      <vt:lpstr>Strategy 2:  CLUSTERING TWEETS </vt:lpstr>
      <vt:lpstr>PowerPoint Presentation</vt:lpstr>
      <vt:lpstr>consolidation</vt:lpstr>
      <vt:lpstr>Conclusions </vt:lpstr>
      <vt:lpstr>Conclusions </vt:lpstr>
      <vt:lpstr>Questi0ns?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Viviana V. Roseth</dc:creator>
  <cp:lastModifiedBy/>
  <cp:revision>1</cp:revision>
  <dcterms:created xsi:type="dcterms:W3CDTF">2020-02-21T04:07:23Z</dcterms:created>
  <dcterms:modified xsi:type="dcterms:W3CDTF">2020-02-21T16:30:43Z</dcterms:modified>
</cp:coreProperties>
</file>